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8" r:id="rId6"/>
    <p:sldId id="257" r:id="rId7"/>
    <p:sldId id="263" r:id="rId8"/>
    <p:sldId id="262" r:id="rId9"/>
    <p:sldId id="265" r:id="rId10"/>
    <p:sldId id="266" r:id="rId11"/>
    <p:sldId id="270" r:id="rId12"/>
    <p:sldId id="271" r:id="rId13"/>
    <p:sldId id="272" r:id="rId14"/>
    <p:sldId id="261" r:id="rId15"/>
    <p:sldId id="273" r:id="rId16"/>
    <p:sldId id="268" r:id="rId17"/>
    <p:sldId id="269" r:id="rId18"/>
    <p:sldId id="276" r:id="rId19"/>
    <p:sldId id="274" r:id="rId20"/>
    <p:sldId id="277" r:id="rId21"/>
    <p:sldId id="275" r:id="rId22"/>
    <p:sldId id="278" r:id="rId23"/>
    <p:sldId id="279" r:id="rId24"/>
    <p:sldId id="280" r:id="rId25"/>
    <p:sldId id="264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>
        <p:scale>
          <a:sx n="61" d="100"/>
          <a:sy n="61" d="100"/>
        </p:scale>
        <p:origin x="88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notesViewPr>
    <p:cSldViewPr snapToGrid="0" showGuide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332B77-C83A-477C-9D26-F772EB5F0B6E}" type="datetime1">
              <a:rPr lang="it-IT" smtClean="0"/>
              <a:pPr rtl="0"/>
              <a:t>18/12/2021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A4362-F69C-4DB8-A5FE-502F0CAFDBDE}" type="datetime1">
              <a:rPr lang="it-IT" noProof="0" smtClean="0"/>
              <a:pPr rtl="0"/>
              <a:t>18/12/2021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9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8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28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97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90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218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61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5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3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49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81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83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89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8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48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80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pPr rtl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56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Bambini a un tavolo che guardano un blocco appunti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610574" y="211001"/>
            <a:ext cx="1391775" cy="1232584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it-IT" dirty="0"/>
              <a:t>ISCRIZIONI</a:t>
            </a:r>
          </a:p>
          <a:p>
            <a:pPr rtl="0"/>
            <a:r>
              <a:rPr lang="it-IT" sz="3100" dirty="0"/>
              <a:t>2022-</a:t>
            </a:r>
          </a:p>
          <a:p>
            <a:pPr rtl="0"/>
            <a:r>
              <a:rPr lang="it-IT" sz="3100" dirty="0"/>
              <a:t>2023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Scuola Primaria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 rtlCol="0"/>
          <a:lstStyle/>
          <a:p>
            <a:pPr rtl="0"/>
            <a:r>
              <a:rPr lang="it-IT" dirty="0"/>
              <a:t>Istituto Comprensivo «Brigata Sassari»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3600" dirty="0"/>
              <a:t>MENSA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10</a:t>
            </a:fld>
            <a:endParaRPr lang="it-IT"/>
          </a:p>
        </p:txBody>
      </p:sp>
      <p:sp>
        <p:nvSpPr>
          <p:cNvPr id="8" name="object 2"/>
          <p:cNvSpPr/>
          <p:nvPr/>
        </p:nvSpPr>
        <p:spPr>
          <a:xfrm>
            <a:off x="1769733" y="1828390"/>
            <a:ext cx="3782927" cy="283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8645333" y="437127"/>
            <a:ext cx="2518410" cy="2459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6737994" y="3303022"/>
            <a:ext cx="407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DOPO MENSA</a:t>
            </a:r>
          </a:p>
        </p:txBody>
      </p:sp>
      <p:sp>
        <p:nvSpPr>
          <p:cNvPr id="10" name="object 4"/>
          <p:cNvSpPr/>
          <p:nvPr/>
        </p:nvSpPr>
        <p:spPr>
          <a:xfrm>
            <a:off x="6426034" y="4077610"/>
            <a:ext cx="4171950" cy="2344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4370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b="0" dirty="0"/>
              <a:t>DISCIPLINE</a:t>
            </a:r>
          </a:p>
        </p:txBody>
      </p:sp>
      <p:graphicFrame>
        <p:nvGraphicFramePr>
          <p:cNvPr id="7" name="Segnaposto tabella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173382024"/>
              </p:ext>
            </p:extLst>
          </p:nvPr>
        </p:nvGraphicFramePr>
        <p:xfrm>
          <a:off x="5199773" y="1161524"/>
          <a:ext cx="1992402" cy="39125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92402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</a:tblGrid>
              <a:tr h="652095">
                <a:tc>
                  <a:txBody>
                    <a:bodyPr/>
                    <a:lstStyle/>
                    <a:p>
                      <a:pPr rtl="0"/>
                      <a:endParaRPr lang="it-IT" sz="1200" b="1" noProof="0" dirty="0">
                        <a:latin typeface="+mj-lt"/>
                      </a:endParaRPr>
                    </a:p>
                  </a:txBody>
                  <a:tcPr marL="92013" marR="92013"/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520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chemeClr val="accent2"/>
                          </a:solidFill>
                        </a:rPr>
                        <a:t>Italiano</a:t>
                      </a:r>
                      <a:endParaRPr lang="it-IT" sz="2000" b="1" i="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520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Matematica</a:t>
                      </a:r>
                      <a:endParaRPr lang="it-IT" sz="2000" b="1" i="0" kern="120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520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rgbClr val="963E08"/>
                          </a:solidFill>
                        </a:rPr>
                        <a:t>Inglese</a:t>
                      </a:r>
                      <a:endParaRPr lang="it-IT" sz="2000" b="1" i="0" kern="1200" noProof="0" dirty="0">
                        <a:solidFill>
                          <a:srgbClr val="963E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520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chemeClr val="accent6"/>
                          </a:solidFill>
                        </a:rPr>
                        <a:t>Scienze</a:t>
                      </a:r>
                      <a:endParaRPr lang="it-IT" sz="2000" b="1" i="0" kern="1200" noProof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520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Tecnologia</a:t>
                      </a:r>
                      <a:endParaRPr lang="it-IT" sz="2000" b="1" i="0" kern="1200" noProof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b="0" smtClean="0"/>
              <a:pPr rtl="0"/>
              <a:t>11</a:t>
            </a:fld>
            <a:endParaRPr lang="it-IT" b="0"/>
          </a:p>
        </p:txBody>
      </p:sp>
      <p:graphicFrame>
        <p:nvGraphicFramePr>
          <p:cNvPr id="9" name="Segnaposto tabella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839571"/>
              </p:ext>
            </p:extLst>
          </p:nvPr>
        </p:nvGraphicFramePr>
        <p:xfrm>
          <a:off x="7238896" y="1161525"/>
          <a:ext cx="1992401" cy="392363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992401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</a:tblGrid>
              <a:tr h="632172">
                <a:tc>
                  <a:txBody>
                    <a:bodyPr/>
                    <a:lstStyle/>
                    <a:p>
                      <a:pPr rtl="0"/>
                      <a:endParaRPr lang="it-IT" sz="2000" b="1" noProof="0" dirty="0">
                        <a:latin typeface="+mj-lt"/>
                      </a:endParaRPr>
                    </a:p>
                  </a:txBody>
                  <a:tcPr marL="92013" marR="92013"/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321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/>
                        <a:t>Storia</a:t>
                      </a:r>
                      <a:endParaRPr lang="it-IT" sz="20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939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Geografia</a:t>
                      </a:r>
                      <a:endParaRPr lang="it-IT" sz="2000" b="1" i="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321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rgbClr val="00B050"/>
                          </a:solidFill>
                        </a:rPr>
                        <a:t>Musica</a:t>
                      </a:r>
                      <a:endParaRPr lang="it-IT" sz="2000" b="1" i="0" kern="1200" noProof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321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rgbClr val="7030A0"/>
                          </a:solidFill>
                        </a:rPr>
                        <a:t>Arte</a:t>
                      </a:r>
                      <a:r>
                        <a:rPr lang="it-IT" sz="2000" b="1" kern="1200" baseline="0" noProof="0" dirty="0">
                          <a:solidFill>
                            <a:srgbClr val="7030A0"/>
                          </a:solidFill>
                        </a:rPr>
                        <a:t> e Immagine</a:t>
                      </a:r>
                      <a:endParaRPr lang="it-IT" sz="2000" b="1" i="0" kern="1200" noProof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899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Educazione Fisica</a:t>
                      </a:r>
                      <a:endParaRPr lang="it-IT" sz="2000" b="1" i="0" kern="1200" noProof="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graphicFrame>
        <p:nvGraphicFramePr>
          <p:cNvPr id="10" name="Segnaposto tabella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819025"/>
              </p:ext>
            </p:extLst>
          </p:nvPr>
        </p:nvGraphicFramePr>
        <p:xfrm>
          <a:off x="9249103" y="1161523"/>
          <a:ext cx="2061716" cy="20409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61716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</a:tblGrid>
              <a:tr h="669970">
                <a:tc>
                  <a:txBody>
                    <a:bodyPr/>
                    <a:lstStyle/>
                    <a:p>
                      <a:pPr rtl="0"/>
                      <a:endParaRPr lang="it-IT" sz="1200" b="1" noProof="0" dirty="0">
                        <a:latin typeface="+mj-lt"/>
                      </a:endParaRPr>
                    </a:p>
                  </a:txBody>
                  <a:tcPr marL="92013" marR="92013"/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699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i="0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Educazione</a:t>
                      </a:r>
                      <a:r>
                        <a:rPr lang="it-IT" sz="2000" b="1" i="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1" i="0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Civica</a:t>
                      </a: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699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i="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Religione</a:t>
                      </a:r>
                    </a:p>
                  </a:txBody>
                  <a:tcPr marL="92013" marR="92013" anchor="ctr"/>
                </a:tc>
                <a:extLst>
                  <a:ext uri="{0D108BD9-81ED-4DB2-BD59-A6C34878D82A}">
                    <a16:rowId xmlns:a16="http://schemas.microsoft.com/office/drawing/2014/main" val="1291783993"/>
                  </a:ext>
                </a:extLst>
              </a:tr>
            </a:tbl>
          </a:graphicData>
        </a:graphic>
      </p:graphicFrame>
      <p:sp>
        <p:nvSpPr>
          <p:cNvPr id="11" name="object 17"/>
          <p:cNvSpPr/>
          <p:nvPr/>
        </p:nvSpPr>
        <p:spPr>
          <a:xfrm>
            <a:off x="175645" y="2400198"/>
            <a:ext cx="2233930" cy="162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/>
          <p:cNvSpPr/>
          <p:nvPr/>
        </p:nvSpPr>
        <p:spPr>
          <a:xfrm>
            <a:off x="3164005" y="2400198"/>
            <a:ext cx="1725929" cy="158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253116" y="4264351"/>
            <a:ext cx="2156459" cy="1485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9"/>
          <p:cNvSpPr/>
          <p:nvPr/>
        </p:nvSpPr>
        <p:spPr>
          <a:xfrm>
            <a:off x="2874445" y="4238951"/>
            <a:ext cx="2015489" cy="1511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/>
          <p:cNvSpPr/>
          <p:nvPr/>
        </p:nvSpPr>
        <p:spPr>
          <a:xfrm>
            <a:off x="9313171" y="3537026"/>
            <a:ext cx="2171700" cy="15481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SCUOLA CON LA LIM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2400" dirty="0"/>
              <a:t>La tecnologia a servizio della didattica</a:t>
            </a:r>
          </a:p>
        </p:txBody>
      </p:sp>
      <p:sp>
        <p:nvSpPr>
          <p:cNvPr id="6" name="object 4"/>
          <p:cNvSpPr/>
          <p:nvPr/>
        </p:nvSpPr>
        <p:spPr>
          <a:xfrm rot="21011841">
            <a:off x="239305" y="2014290"/>
            <a:ext cx="2509084" cy="2149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1200"/>
          </a:p>
        </p:txBody>
      </p:sp>
      <p:sp>
        <p:nvSpPr>
          <p:cNvPr id="8" name="object 5"/>
          <p:cNvSpPr/>
          <p:nvPr/>
        </p:nvSpPr>
        <p:spPr>
          <a:xfrm rot="20972672">
            <a:off x="3095494" y="3170830"/>
            <a:ext cx="2639205" cy="2252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9298256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r>
              <a:rPr lang="it-IT" sz="3600" dirty="0"/>
              <a:t>La scuola propone</a:t>
            </a:r>
            <a:br>
              <a:rPr lang="it-IT" sz="3600" dirty="0"/>
            </a:br>
            <a:r>
              <a:rPr lang="it-IT" sz="3600" dirty="0"/>
              <a:t>vari progetti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13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896366-FB77-4B34-BF36-FA4F60E3F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967" y="238740"/>
            <a:ext cx="3981033" cy="242641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4639AC2F-B1B1-444F-9645-F791A9D9AF18}"/>
              </a:ext>
            </a:extLst>
          </p:cNvPr>
          <p:cNvSpPr/>
          <p:nvPr/>
        </p:nvSpPr>
        <p:spPr>
          <a:xfrm>
            <a:off x="3639789" y="1939723"/>
            <a:ext cx="4433389" cy="3011101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spc="-5" dirty="0">
                <a:latin typeface="Calibri"/>
                <a:cs typeface="Calibri"/>
              </a:rPr>
              <a:t>Ogni anno, grazie alle  competenze del personale  docente </a:t>
            </a:r>
            <a:r>
              <a:rPr lang="it-IT" sz="2000" b="1" i="1" dirty="0">
                <a:latin typeface="Calibri"/>
                <a:cs typeface="Calibri"/>
              </a:rPr>
              <a:t>e </a:t>
            </a:r>
            <a:r>
              <a:rPr lang="it-IT" sz="2000" b="1" i="1" spc="-5" dirty="0">
                <a:latin typeface="Calibri"/>
                <a:cs typeface="Calibri"/>
              </a:rPr>
              <a:t>alla  collaborazione dei  genitori, </a:t>
            </a:r>
            <a:r>
              <a:rPr lang="it-IT" sz="2000" b="1" i="1" spc="-10" dirty="0">
                <a:latin typeface="Calibri"/>
                <a:cs typeface="Calibri"/>
              </a:rPr>
              <a:t>la scuola aderisce  </a:t>
            </a:r>
            <a:r>
              <a:rPr lang="it-IT" sz="2000" b="1" i="1" spc="-5" dirty="0">
                <a:latin typeface="Calibri"/>
                <a:cs typeface="Calibri"/>
              </a:rPr>
              <a:t>ad alcuni </a:t>
            </a:r>
            <a:r>
              <a:rPr lang="it-IT" sz="2000" b="1" i="1" spc="-15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progetti</a:t>
            </a:r>
            <a:r>
              <a:rPr lang="it-IT" sz="2000" b="1" i="1" spc="-15" dirty="0">
                <a:latin typeface="Calibri"/>
                <a:cs typeface="Calibri"/>
              </a:rPr>
              <a:t> </a:t>
            </a:r>
            <a:r>
              <a:rPr lang="it-IT" sz="2000" b="1" i="1" spc="-10" dirty="0">
                <a:latin typeface="Calibri"/>
                <a:cs typeface="Calibri"/>
              </a:rPr>
              <a:t>che  </a:t>
            </a:r>
            <a:r>
              <a:rPr lang="it-IT" sz="2000" b="1" i="1" spc="-5" dirty="0">
                <a:latin typeface="Calibri"/>
                <a:cs typeface="Calibri"/>
              </a:rPr>
              <a:t>possono </a:t>
            </a:r>
            <a:r>
              <a:rPr lang="it-IT" sz="2000" b="1" i="1" spc="-10" dirty="0">
                <a:latin typeface="Calibri"/>
                <a:cs typeface="Calibri"/>
              </a:rPr>
              <a:t>interessare </a:t>
            </a:r>
            <a:r>
              <a:rPr lang="it-IT" sz="2000" b="1" i="1" spc="-5" dirty="0">
                <a:latin typeface="Calibri"/>
                <a:cs typeface="Calibri"/>
              </a:rPr>
              <a:t>una </a:t>
            </a:r>
            <a:r>
              <a:rPr lang="it-IT" sz="2000" b="1" i="1" dirty="0">
                <a:latin typeface="Calibri"/>
                <a:cs typeface="Calibri"/>
              </a:rPr>
              <a:t>o  </a:t>
            </a:r>
            <a:r>
              <a:rPr lang="it-IT" sz="2000" b="1" i="1" spc="-5" dirty="0">
                <a:latin typeface="Calibri"/>
                <a:cs typeface="Calibri"/>
              </a:rPr>
              <a:t>più </a:t>
            </a:r>
            <a:r>
              <a:rPr lang="it-IT" sz="2000" b="1" i="1" spc="-10" dirty="0">
                <a:latin typeface="Calibri"/>
                <a:cs typeface="Calibri"/>
              </a:rPr>
              <a:t>classi</a:t>
            </a:r>
            <a:endParaRPr lang="it-IT" sz="2000" b="1" dirty="0">
              <a:latin typeface="Calibri"/>
              <a:cs typeface="Calibri"/>
            </a:endParaRPr>
          </a:p>
          <a:p>
            <a:pPr algn="ctr"/>
            <a:endParaRPr lang="it-IT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CA9B7ED-C4CE-4C90-99D3-5F02E458B570}"/>
              </a:ext>
            </a:extLst>
          </p:cNvPr>
          <p:cNvSpPr/>
          <p:nvPr/>
        </p:nvSpPr>
        <p:spPr>
          <a:xfrm>
            <a:off x="8628272" y="3850927"/>
            <a:ext cx="1308296" cy="110452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Visite guidate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7289973-DBBA-4919-A63D-19F226A24858}"/>
              </a:ext>
            </a:extLst>
          </p:cNvPr>
          <p:cNvSpPr/>
          <p:nvPr/>
        </p:nvSpPr>
        <p:spPr>
          <a:xfrm>
            <a:off x="2560507" y="1560638"/>
            <a:ext cx="1308296" cy="110452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PON 2014/2020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07F881A2-F5B6-4347-8196-8A64780C72FB}"/>
              </a:ext>
            </a:extLst>
          </p:cNvPr>
          <p:cNvSpPr/>
          <p:nvPr/>
        </p:nvSpPr>
        <p:spPr>
          <a:xfrm>
            <a:off x="380505" y="2080006"/>
            <a:ext cx="1308296" cy="110452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POR 2014/2020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FE7DA6FF-0B39-45BE-AE98-4C5E9F0EBA33}"/>
              </a:ext>
            </a:extLst>
          </p:cNvPr>
          <p:cNvSpPr/>
          <p:nvPr/>
        </p:nvSpPr>
        <p:spPr>
          <a:xfrm>
            <a:off x="9161335" y="5220497"/>
            <a:ext cx="1308296" cy="110452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Musica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935B483-A577-4295-9291-DD226A583027}"/>
              </a:ext>
            </a:extLst>
          </p:cNvPr>
          <p:cNvSpPr/>
          <p:nvPr/>
        </p:nvSpPr>
        <p:spPr>
          <a:xfrm>
            <a:off x="9905523" y="2687338"/>
            <a:ext cx="1761564" cy="154020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Viaggi di istruzione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D4D0AB5-9A73-4196-89C1-03BF6FCFE9F6}"/>
              </a:ext>
            </a:extLst>
          </p:cNvPr>
          <p:cNvSpPr/>
          <p:nvPr/>
        </p:nvSpPr>
        <p:spPr>
          <a:xfrm>
            <a:off x="2091535" y="2932908"/>
            <a:ext cx="1308296" cy="110452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Sport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A5B9D758-837A-4656-9827-F2E219C63A63}"/>
              </a:ext>
            </a:extLst>
          </p:cNvPr>
          <p:cNvSpPr/>
          <p:nvPr/>
        </p:nvSpPr>
        <p:spPr>
          <a:xfrm>
            <a:off x="355625" y="5434648"/>
            <a:ext cx="1779656" cy="110452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Solidarietà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15F08289-3FFB-472E-AF70-CA81D9BD5AE8}"/>
              </a:ext>
            </a:extLst>
          </p:cNvPr>
          <p:cNvSpPr/>
          <p:nvPr/>
        </p:nvSpPr>
        <p:spPr>
          <a:xfrm>
            <a:off x="2255432" y="4591501"/>
            <a:ext cx="2258854" cy="1540208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Continuità e Orientamento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19DEB322-F6C1-4C9E-AD54-72F26FB78805}"/>
              </a:ext>
            </a:extLst>
          </p:cNvPr>
          <p:cNvSpPr/>
          <p:nvPr/>
        </p:nvSpPr>
        <p:spPr>
          <a:xfrm>
            <a:off x="4416359" y="5393564"/>
            <a:ext cx="1920457" cy="1387476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Educazione ambientale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7E08E3CC-3DBC-45E1-8A48-5AC8CE3D965F}"/>
              </a:ext>
            </a:extLst>
          </p:cNvPr>
          <p:cNvSpPr/>
          <p:nvPr/>
        </p:nvSpPr>
        <p:spPr>
          <a:xfrm>
            <a:off x="6794694" y="5293170"/>
            <a:ext cx="1906171" cy="1387476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Educazione alimentare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4C3E6A3-9B3C-4EFE-9B77-82C460D0644A}"/>
              </a:ext>
            </a:extLst>
          </p:cNvPr>
          <p:cNvSpPr/>
          <p:nvPr/>
        </p:nvSpPr>
        <p:spPr>
          <a:xfrm>
            <a:off x="396153" y="3436142"/>
            <a:ext cx="1308296" cy="110452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Teatro</a:t>
            </a:r>
          </a:p>
        </p:txBody>
      </p:sp>
    </p:spTree>
    <p:extLst>
      <p:ext uri="{BB962C8B-B14F-4D97-AF65-F5344CB8AC3E}">
        <p14:creationId xmlns:p14="http://schemas.microsoft.com/office/powerpoint/2010/main" val="38702998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B4EB8D-E0CA-4DAB-B511-42D34E1CA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905" y="1888886"/>
            <a:ext cx="5890683" cy="392035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Progetti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Tutti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Iscol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@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8C0CDE5-970C-4CC4-BF43-0DA127E73E82}" type="slidenum">
              <a:rPr lang="en-US" sz="1200">
                <a:solidFill>
                  <a:schemeClr val="bg1">
                    <a:alpha val="80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14</a:t>
            </a:fld>
            <a:endParaRPr lang="en-US" sz="1200">
              <a:solidFill>
                <a:schemeClr val="bg1">
                  <a:alpha val="80000"/>
                </a:schemeClr>
              </a:solidFill>
              <a:latin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8CF616-6EA9-4000-8666-49AEE6D2E572}"/>
              </a:ext>
            </a:extLst>
          </p:cNvPr>
          <p:cNvSpPr txBox="1"/>
          <p:nvPr/>
        </p:nvSpPr>
        <p:spPr>
          <a:xfrm>
            <a:off x="356222" y="2566491"/>
            <a:ext cx="3572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POR FES– (SI TORNA) TUTTI A ISCOL@  LINEA ASCOLTO E SUPPORTO</a:t>
            </a:r>
          </a:p>
          <a:p>
            <a:pPr algn="ctr"/>
            <a:endParaRPr lang="it-IT" sz="2800" b="1" dirty="0"/>
          </a:p>
        </p:txBody>
      </p:sp>
      <p:pic>
        <p:nvPicPr>
          <p:cNvPr id="1026" name="Picture 2" descr="http://www.sardegnaprogrammazione.it/immagini/35_528_20150925093246.jpg">
            <a:extLst>
              <a:ext uri="{FF2B5EF4-FFF2-40B4-BE49-F238E27FC236}">
                <a16:creationId xmlns:a16="http://schemas.microsoft.com/office/drawing/2014/main" id="{92F83E8C-9692-4CB0-B9EB-F1AF2CFD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25" y="338328"/>
            <a:ext cx="2642508" cy="1310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5A8C51-A676-475C-8DE2-46F79C77E594}"/>
              </a:ext>
            </a:extLst>
          </p:cNvPr>
          <p:cNvSpPr txBox="1"/>
          <p:nvPr/>
        </p:nvSpPr>
        <p:spPr>
          <a:xfrm>
            <a:off x="75311" y="4813260"/>
            <a:ext cx="30954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pc="-5" dirty="0">
                <a:latin typeface="Calibri"/>
                <a:cs typeface="Calibri"/>
              </a:rPr>
              <a:t>“Innalzare </a:t>
            </a:r>
            <a:r>
              <a:rPr lang="it-IT" sz="2000" dirty="0">
                <a:latin typeface="Calibri"/>
                <a:cs typeface="Calibri"/>
              </a:rPr>
              <a:t>i </a:t>
            </a:r>
            <a:r>
              <a:rPr lang="it-IT" sz="2000" spc="-5" dirty="0">
                <a:latin typeface="Calibri"/>
                <a:cs typeface="Calibri"/>
              </a:rPr>
              <a:t>livelli di apprendimento degli studenti delle scuole sarde </a:t>
            </a:r>
            <a:r>
              <a:rPr lang="it-IT" sz="2000" dirty="0">
                <a:latin typeface="Calibri"/>
                <a:cs typeface="Calibri"/>
              </a:rPr>
              <a:t>e </a:t>
            </a:r>
            <a:r>
              <a:rPr lang="it-IT" sz="2000" spc="-5" dirty="0">
                <a:latin typeface="Calibri"/>
                <a:cs typeface="Calibri"/>
              </a:rPr>
              <a:t>contrastare </a:t>
            </a:r>
            <a:r>
              <a:rPr lang="it-IT" sz="2000" dirty="0">
                <a:latin typeface="Calibri"/>
                <a:cs typeface="Calibri"/>
              </a:rPr>
              <a:t>i </a:t>
            </a:r>
            <a:r>
              <a:rPr lang="it-IT" sz="2000" spc="-5" dirty="0">
                <a:latin typeface="Calibri"/>
                <a:cs typeface="Calibri"/>
              </a:rPr>
              <a:t>processi  di abbandono</a:t>
            </a:r>
            <a:r>
              <a:rPr lang="it-IT" sz="2000" spc="-15" dirty="0">
                <a:latin typeface="Calibri"/>
                <a:cs typeface="Calibri"/>
              </a:rPr>
              <a:t> </a:t>
            </a:r>
            <a:r>
              <a:rPr lang="it-IT" sz="2000" spc="-5" dirty="0">
                <a:latin typeface="Calibri"/>
                <a:cs typeface="Calibri"/>
              </a:rPr>
              <a:t>scolastico”</a:t>
            </a:r>
            <a:endParaRPr lang="it-IT" sz="2000" dirty="0">
              <a:latin typeface="Calibri"/>
              <a:cs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381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74" y="365760"/>
            <a:ext cx="3696990" cy="1335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Progetti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scuola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8C0CDE5-970C-4CC4-BF43-0DA127E73E82}" type="slidenum">
              <a:rPr lang="en-US" sz="1200">
                <a:solidFill>
                  <a:schemeClr val="bg1">
                    <a:alpha val="80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bg1">
                  <a:alpha val="80000"/>
                </a:schemeClr>
              </a:solidFill>
              <a:latin typeface="+mn-lt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3AAAE49-55B6-4600-A15A-478387CD7525}"/>
              </a:ext>
            </a:extLst>
          </p:cNvPr>
          <p:cNvSpPr/>
          <p:nvPr/>
        </p:nvSpPr>
        <p:spPr>
          <a:xfrm>
            <a:off x="368572" y="1701487"/>
            <a:ext cx="3289349" cy="1596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93278D-8EC5-4100-8510-08254DC5EE98}"/>
              </a:ext>
            </a:extLst>
          </p:cNvPr>
          <p:cNvSpPr txBox="1"/>
          <p:nvPr/>
        </p:nvSpPr>
        <p:spPr>
          <a:xfrm>
            <a:off x="275372" y="3448353"/>
            <a:ext cx="3291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5" dirty="0">
                <a:latin typeface="Calibri"/>
                <a:cs typeface="Calibri"/>
              </a:rPr>
              <a:t>Il </a:t>
            </a:r>
            <a:r>
              <a:rPr lang="it-IT" b="1" spc="-10" dirty="0">
                <a:latin typeface="Calibri"/>
                <a:cs typeface="Calibri"/>
              </a:rPr>
              <a:t>Programma Operativo </a:t>
            </a:r>
            <a:r>
              <a:rPr lang="it-IT" b="1" spc="-5" dirty="0">
                <a:latin typeface="Calibri"/>
                <a:cs typeface="Calibri"/>
              </a:rPr>
              <a:t>Nazionale (PON) del Ministero  dell’Istruzione, dell’Università </a:t>
            </a:r>
            <a:r>
              <a:rPr lang="it-IT" b="1" dirty="0">
                <a:latin typeface="Calibri"/>
                <a:cs typeface="Calibri"/>
              </a:rPr>
              <a:t>e </a:t>
            </a:r>
            <a:r>
              <a:rPr lang="it-IT" b="1" spc="-5" dirty="0">
                <a:latin typeface="Calibri"/>
                <a:cs typeface="Calibri"/>
              </a:rPr>
              <a:t>della Ricerca, intitolato  “Per la Scuola </a:t>
            </a:r>
            <a:r>
              <a:rPr lang="it-IT" b="1" dirty="0">
                <a:latin typeface="Calibri"/>
                <a:cs typeface="Calibri"/>
              </a:rPr>
              <a:t>- </a:t>
            </a:r>
            <a:r>
              <a:rPr lang="it-IT" b="1" spc="-5" dirty="0">
                <a:latin typeface="Calibri"/>
                <a:cs typeface="Calibri"/>
              </a:rPr>
              <a:t>competenze </a:t>
            </a:r>
            <a:r>
              <a:rPr lang="it-IT" b="1" dirty="0">
                <a:latin typeface="Calibri"/>
                <a:cs typeface="Calibri"/>
              </a:rPr>
              <a:t>e </a:t>
            </a:r>
            <a:r>
              <a:rPr lang="it-IT" b="1" spc="-10" dirty="0">
                <a:latin typeface="Calibri"/>
                <a:cs typeface="Calibri"/>
              </a:rPr>
              <a:t>ambienti </a:t>
            </a:r>
            <a:r>
              <a:rPr lang="it-IT" b="1" spc="-5" dirty="0">
                <a:latin typeface="Calibri"/>
                <a:cs typeface="Calibri"/>
              </a:rPr>
              <a:t>per  l’apprendimento”, finanziato dai Fondi </a:t>
            </a:r>
            <a:r>
              <a:rPr lang="it-IT" b="1" spc="-10" dirty="0">
                <a:latin typeface="Calibri"/>
                <a:cs typeface="Calibri"/>
              </a:rPr>
              <a:t>Strutturali  Europei contiene </a:t>
            </a:r>
            <a:r>
              <a:rPr lang="it-IT" b="1" dirty="0">
                <a:latin typeface="Calibri"/>
                <a:cs typeface="Calibri"/>
              </a:rPr>
              <a:t>le </a:t>
            </a:r>
            <a:r>
              <a:rPr lang="it-IT" b="1" spc="-5" dirty="0">
                <a:latin typeface="Calibri"/>
                <a:cs typeface="Calibri"/>
              </a:rPr>
              <a:t>priorità strategiche </a:t>
            </a:r>
            <a:r>
              <a:rPr lang="it-IT" b="1" spc="-10" dirty="0">
                <a:latin typeface="Calibri"/>
                <a:cs typeface="Calibri"/>
              </a:rPr>
              <a:t>del </a:t>
            </a:r>
            <a:r>
              <a:rPr lang="it-IT" b="1" spc="-15" dirty="0">
                <a:latin typeface="Calibri"/>
                <a:cs typeface="Calibri"/>
              </a:rPr>
              <a:t>settore  </a:t>
            </a:r>
            <a:r>
              <a:rPr lang="it-IT" b="1" spc="-5" dirty="0">
                <a:latin typeface="Calibri"/>
                <a:cs typeface="Calibri"/>
              </a:rPr>
              <a:t>istruzione </a:t>
            </a:r>
            <a:r>
              <a:rPr lang="it-IT" b="1" dirty="0">
                <a:latin typeface="Calibri"/>
                <a:cs typeface="Calibri"/>
              </a:rPr>
              <a:t>e ha </a:t>
            </a:r>
            <a:r>
              <a:rPr lang="it-IT" b="1" spc="-10" dirty="0">
                <a:latin typeface="Calibri"/>
                <a:cs typeface="Calibri"/>
              </a:rPr>
              <a:t>una </a:t>
            </a:r>
            <a:r>
              <a:rPr lang="it-IT" b="1" spc="-5" dirty="0">
                <a:latin typeface="Calibri"/>
                <a:cs typeface="Calibri"/>
              </a:rPr>
              <a:t>durata </a:t>
            </a:r>
            <a:r>
              <a:rPr lang="it-IT" b="1" spc="-10" dirty="0">
                <a:latin typeface="Calibri"/>
                <a:cs typeface="Calibri"/>
              </a:rPr>
              <a:t>settennale, </a:t>
            </a:r>
            <a:r>
              <a:rPr lang="it-IT" b="1" spc="-5" dirty="0">
                <a:latin typeface="Calibri"/>
                <a:cs typeface="Calibri"/>
              </a:rPr>
              <a:t>dal </a:t>
            </a:r>
            <a:r>
              <a:rPr lang="it-IT" b="1" spc="-10" dirty="0">
                <a:latin typeface="Calibri"/>
                <a:cs typeface="Calibri"/>
              </a:rPr>
              <a:t>2014 </a:t>
            </a:r>
            <a:r>
              <a:rPr lang="it-IT" b="1" dirty="0">
                <a:latin typeface="Calibri"/>
                <a:cs typeface="Calibri"/>
              </a:rPr>
              <a:t>al</a:t>
            </a:r>
            <a:r>
              <a:rPr lang="it-IT" b="1" spc="-40" dirty="0">
                <a:latin typeface="Calibri"/>
                <a:cs typeface="Calibri"/>
              </a:rPr>
              <a:t> </a:t>
            </a:r>
            <a:r>
              <a:rPr lang="it-IT" b="1" spc="-10" dirty="0">
                <a:latin typeface="Calibri"/>
                <a:cs typeface="Calibri"/>
              </a:rPr>
              <a:t>2020.</a:t>
            </a:r>
            <a:endParaRPr lang="it-IT" dirty="0">
              <a:latin typeface="Calibri"/>
              <a:cs typeface="Calibri"/>
            </a:endParaRP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938669-EA60-4267-A596-1F26C6683AE2}"/>
              </a:ext>
            </a:extLst>
          </p:cNvPr>
          <p:cNvSpPr txBox="1"/>
          <p:nvPr/>
        </p:nvSpPr>
        <p:spPr>
          <a:xfrm>
            <a:off x="6754318" y="248710"/>
            <a:ext cx="54376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2"/>
                </a:solidFill>
              </a:rPr>
              <a:t>FSE – Competenze di base – 2° edizione</a:t>
            </a:r>
          </a:p>
          <a:p>
            <a:endParaRPr lang="it-IT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/>
                </a:solidFill>
              </a:rPr>
              <a:t>Riscriviamo il teatro – </a:t>
            </a:r>
            <a:r>
              <a:rPr lang="it-IT" dirty="0">
                <a:solidFill>
                  <a:schemeClr val="bg2"/>
                </a:solidFill>
              </a:rPr>
              <a:t>Lingua madre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2"/>
              </a:solidFill>
            </a:endParaRPr>
          </a:p>
          <a:p>
            <a:endParaRPr lang="it-IT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/>
                </a:solidFill>
              </a:rPr>
              <a:t>Coding unplugged e coding su computer – </a:t>
            </a:r>
            <a:r>
              <a:rPr lang="it-IT" dirty="0">
                <a:solidFill>
                  <a:schemeClr val="bg2"/>
                </a:solidFill>
              </a:rPr>
              <a:t>Matematica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2"/>
              </a:solidFill>
            </a:endParaRPr>
          </a:p>
          <a:p>
            <a:endParaRPr lang="it-IT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b="1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E714E33-7E00-4C42-82BD-8F66BAC13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891" y="1317794"/>
            <a:ext cx="2095500" cy="10668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EF0C495-6E83-472D-A3E9-EBC6BF2D8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891" y="3125770"/>
            <a:ext cx="2394580" cy="83810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C92E020-03CB-4E08-BE5A-C8F5F0679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4709" y="5176911"/>
            <a:ext cx="1750837" cy="109825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C9357F1-3B22-40FB-9625-CF56C1504A1B}"/>
              </a:ext>
            </a:extLst>
          </p:cNvPr>
          <p:cNvSpPr txBox="1"/>
          <p:nvPr/>
        </p:nvSpPr>
        <p:spPr>
          <a:xfrm>
            <a:off x="4939699" y="4299502"/>
            <a:ext cx="5022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2"/>
                </a:solidFill>
              </a:rPr>
              <a:t>FSE – Pensiero computazionale e cittadinanza digitale</a:t>
            </a:r>
          </a:p>
          <a:p>
            <a:endParaRPr lang="it-IT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/>
                </a:solidFill>
              </a:rPr>
              <a:t>DISCOVERY STARS 3 – </a:t>
            </a:r>
            <a:r>
              <a:rPr lang="it-IT" dirty="0">
                <a:solidFill>
                  <a:schemeClr val="bg2"/>
                </a:solidFill>
              </a:rPr>
              <a:t>Sviluppo del pensiero computazionale e della creatività digitale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/>
                </a:solidFill>
              </a:rPr>
              <a:t>DISCOVERY STARS 4 – </a:t>
            </a:r>
            <a:r>
              <a:rPr lang="it-IT" dirty="0">
                <a:solidFill>
                  <a:schemeClr val="bg2"/>
                </a:solidFill>
              </a:rPr>
              <a:t>Sviluppo del pensiero computazionale e della creatività digitale</a:t>
            </a:r>
            <a:endParaRPr lang="it-IT" b="1" dirty="0">
              <a:solidFill>
                <a:schemeClr val="bg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787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/>
              <a:t>Progetto continuità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16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C7A926-F5B4-42FC-992F-94AB2EFC1235}"/>
              </a:ext>
            </a:extLst>
          </p:cNvPr>
          <p:cNvSpPr txBox="1"/>
          <p:nvPr/>
        </p:nvSpPr>
        <p:spPr>
          <a:xfrm>
            <a:off x="2790092" y="1490611"/>
            <a:ext cx="6611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Attività di raccordo e scambio tra i diversi ordini scolastici del nostro istituto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6D7709-A197-434F-89BF-6E8EE5A82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3" y="3244937"/>
            <a:ext cx="5429251" cy="33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847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5BA886F-39ED-4144-A5EA-F9F388DA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pPr rtl="0"/>
              <a:t>17</a:t>
            </a:fld>
            <a:endParaRPr lang="it-IT" noProof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EB3124F-8A4E-407B-B8E9-478D52CA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Continuità e orientamento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560C196-5A01-4439-8E9E-7CD16F537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127" y="2269126"/>
            <a:ext cx="3905862" cy="308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r>
              <a:rPr lang="it-IT" sz="1600" dirty="0"/>
              <a:t>Via Mastino:  il laboratorio di ceramica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7DC7144-515E-498D-A9BE-33447B29A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935" y="2269126"/>
            <a:ext cx="4123006" cy="3089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it-IT" sz="1800" dirty="0"/>
              <a:t>Via Mastino:  la palestra</a:t>
            </a:r>
          </a:p>
          <a:p>
            <a:endParaRPr lang="it-IT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ACC44302-A54B-4AFB-9DE8-7C462A9A0AB4}"/>
              </a:ext>
            </a:extLst>
          </p:cNvPr>
          <p:cNvSpPr/>
          <p:nvPr/>
        </p:nvSpPr>
        <p:spPr>
          <a:xfrm>
            <a:off x="9267243" y="1052509"/>
            <a:ext cx="2023109" cy="4306303"/>
          </a:xfrm>
          <a:prstGeom prst="rect">
            <a:avLst/>
          </a:prstGeom>
          <a:blipFill>
            <a:blip r:embed="rId4" cstate="print"/>
            <a:stretch>
              <a:fillRect t="1" b="-16080"/>
            </a:stretch>
          </a:blipFill>
        </p:spPr>
        <p:txBody>
          <a:bodyPr wrap="square" lIns="0" tIns="0" rIns="0" bIns="0" rtlCol="0"/>
          <a:lstStyle/>
          <a:p>
            <a:r>
              <a:rPr lang="it-IT" dirty="0"/>
              <a:t>Via Mastino:  il laboratorio di scienze</a:t>
            </a:r>
          </a:p>
        </p:txBody>
      </p:sp>
    </p:spTree>
    <p:extLst>
      <p:ext uri="{BB962C8B-B14F-4D97-AF65-F5344CB8AC3E}">
        <p14:creationId xmlns:p14="http://schemas.microsoft.com/office/powerpoint/2010/main" val="62827415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/>
              <a:t>Progetto Natale e Solidarietà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18</a:t>
            </a:fld>
            <a:endParaRPr lang="it-IT"/>
          </a:p>
        </p:txBody>
      </p:sp>
      <p:pic>
        <p:nvPicPr>
          <p:cNvPr id="5" name="Immagine 4" descr="natale solidale.jpg">
            <a:extLst>
              <a:ext uri="{FF2B5EF4-FFF2-40B4-BE49-F238E27FC236}">
                <a16:creationId xmlns:a16="http://schemas.microsoft.com/office/drawing/2014/main" id="{CFC6F3B8-8EDD-439E-B209-F40544BAE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4" y="1698674"/>
            <a:ext cx="2440844" cy="2929013"/>
          </a:xfrm>
          <a:prstGeom prst="rect">
            <a:avLst/>
          </a:prstGeom>
        </p:spPr>
      </p:pic>
      <p:pic>
        <p:nvPicPr>
          <p:cNvPr id="6" name="Immagine 5" descr="informareonline-solidarietà.jpg">
            <a:extLst>
              <a:ext uri="{FF2B5EF4-FFF2-40B4-BE49-F238E27FC236}">
                <a16:creationId xmlns:a16="http://schemas.microsoft.com/office/drawing/2014/main" id="{9AF8C71B-C206-4525-9056-D1D73C18E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25" y="-228517"/>
            <a:ext cx="3933675" cy="25908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7E4541B-2530-4489-A6B3-13B8894A49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41"/>
          <a:stretch/>
        </p:blipFill>
        <p:spPr>
          <a:xfrm>
            <a:off x="3756931" y="2829220"/>
            <a:ext cx="7085240" cy="35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499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2F6517E-1CC6-46D0-8715-4F86F3AF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pPr rtl="0"/>
              <a:t>19</a:t>
            </a:fld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8C34D8B-5F9B-422A-9680-34257B8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Progetti sportivi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BBCB92C-7CBB-4DF2-8F7B-B3F709C94FD4}"/>
              </a:ext>
            </a:extLst>
          </p:cNvPr>
          <p:cNvSpPr/>
          <p:nvPr/>
        </p:nvSpPr>
        <p:spPr>
          <a:xfrm>
            <a:off x="2993504" y="1920780"/>
            <a:ext cx="2726690" cy="196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5E041BD-32CB-4AF1-B515-0BDBABD4038B}"/>
              </a:ext>
            </a:extLst>
          </p:cNvPr>
          <p:cNvSpPr/>
          <p:nvPr/>
        </p:nvSpPr>
        <p:spPr>
          <a:xfrm>
            <a:off x="8596933" y="1237957"/>
            <a:ext cx="3209067" cy="2407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456EDCD-A5B2-407E-9070-33FDB5416C95}"/>
              </a:ext>
            </a:extLst>
          </p:cNvPr>
          <p:cNvSpPr/>
          <p:nvPr/>
        </p:nvSpPr>
        <p:spPr>
          <a:xfrm>
            <a:off x="2547294" y="4497100"/>
            <a:ext cx="3172900" cy="2195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51A127B-C98D-4456-8BE9-49FA2F6D7DFB}"/>
              </a:ext>
            </a:extLst>
          </p:cNvPr>
          <p:cNvSpPr/>
          <p:nvPr/>
        </p:nvSpPr>
        <p:spPr>
          <a:xfrm>
            <a:off x="7409955" y="4148113"/>
            <a:ext cx="2985769" cy="2195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4B5F363-7E4B-462F-B2D0-F60DF23F0693}"/>
              </a:ext>
            </a:extLst>
          </p:cNvPr>
          <p:cNvSpPr/>
          <p:nvPr/>
        </p:nvSpPr>
        <p:spPr>
          <a:xfrm>
            <a:off x="6530724" y="1557133"/>
            <a:ext cx="1758462" cy="172502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03476F7-1E5C-4CD6-B76F-A3E4C941ECB8}"/>
              </a:ext>
            </a:extLst>
          </p:cNvPr>
          <p:cNvSpPr/>
          <p:nvPr/>
        </p:nvSpPr>
        <p:spPr>
          <a:xfrm>
            <a:off x="386000" y="2419643"/>
            <a:ext cx="2098058" cy="196215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502793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Finalità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222" y="2469444"/>
            <a:ext cx="4122138" cy="883356"/>
          </a:xfrm>
        </p:spPr>
        <p:txBody>
          <a:bodyPr rtlCol="0">
            <a:noAutofit/>
          </a:bodyPr>
          <a:lstStyle/>
          <a:p>
            <a:pPr marL="12700" marR="757555" algn="just">
              <a:lnSpc>
                <a:spcPct val="100000"/>
              </a:lnSpc>
              <a:spcBef>
                <a:spcPts val="100"/>
              </a:spcBef>
            </a:pPr>
            <a:r>
              <a:rPr lang="it-IT" sz="1400" spc="-5" dirty="0">
                <a:latin typeface="Calibri"/>
                <a:cs typeface="Calibri"/>
              </a:rPr>
              <a:t>La scuola primaria, sulla base Indicazioni Nazionali del 2012, attua il proprio Curricolo di Istituto che ha le seguenti finalità:</a:t>
            </a:r>
            <a:endParaRPr lang="it-IT" sz="1400" dirty="0">
              <a:latin typeface="Calibri"/>
              <a:cs typeface="Calibri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89" y="3392622"/>
            <a:ext cx="4372611" cy="3127448"/>
          </a:xfrm>
        </p:spPr>
        <p:txBody>
          <a:bodyPr rtlCol="0">
            <a:noAutofit/>
          </a:bodyPr>
          <a:lstStyle/>
          <a:p>
            <a:pPr marL="12700" marR="25527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lang="it-IT" b="1" spc="-5" dirty="0">
                <a:solidFill>
                  <a:srgbClr val="D50FB9"/>
                </a:solidFill>
                <a:latin typeface="Calibri"/>
                <a:cs typeface="Calibri"/>
              </a:rPr>
              <a:t>Fornire chiavi per apprendere </a:t>
            </a:r>
            <a:r>
              <a:rPr lang="it-IT" b="1" dirty="0">
                <a:solidFill>
                  <a:srgbClr val="D50FB9"/>
                </a:solidFill>
                <a:latin typeface="Calibri"/>
                <a:cs typeface="Calibri"/>
              </a:rPr>
              <a:t>ad </a:t>
            </a:r>
            <a:r>
              <a:rPr lang="it-IT" b="1" spc="-5" dirty="0">
                <a:solidFill>
                  <a:srgbClr val="D50FB9"/>
                </a:solidFill>
                <a:latin typeface="Calibri"/>
                <a:cs typeface="Calibri"/>
              </a:rPr>
              <a:t>apprendere </a:t>
            </a:r>
            <a:r>
              <a:rPr lang="it-IT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lang="it-IT" spc="-10" dirty="0">
                <a:solidFill>
                  <a:srgbClr val="001F5F"/>
                </a:solidFill>
                <a:latin typeface="Calibri"/>
                <a:cs typeface="Calibri"/>
              </a:rPr>
              <a:t>partire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dal  percorso individuale del bambino, tenendo conto della  singolarità </a:t>
            </a:r>
            <a:r>
              <a:rPr lang="it-IT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complessità della sua </a:t>
            </a:r>
            <a:r>
              <a:rPr lang="it-IT" spc="-10" dirty="0">
                <a:solidFill>
                  <a:srgbClr val="001F5F"/>
                </a:solidFill>
                <a:latin typeface="Calibri"/>
                <a:cs typeface="Calibri"/>
              </a:rPr>
              <a:t>identità,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nonché delle </a:t>
            </a:r>
            <a:r>
              <a:rPr lang="it-IT" spc="-10" dirty="0">
                <a:solidFill>
                  <a:srgbClr val="001F5F"/>
                </a:solidFill>
                <a:latin typeface="Calibri"/>
                <a:cs typeface="Calibri"/>
              </a:rPr>
              <a:t>sue 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aspirazioni </a:t>
            </a:r>
            <a:r>
              <a:rPr lang="it-IT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001F5F"/>
                </a:solidFill>
                <a:latin typeface="Calibri"/>
                <a:cs typeface="Calibri"/>
              </a:rPr>
              <a:t>capacità.</a:t>
            </a:r>
            <a:endParaRPr lang="it-IT" dirty="0">
              <a:latin typeface="Calibri"/>
              <a:cs typeface="Calibri"/>
            </a:endParaRPr>
          </a:p>
          <a:p>
            <a:pPr marL="12700" marR="22352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lang="it-IT" b="1" spc="-5" dirty="0">
                <a:solidFill>
                  <a:srgbClr val="D50FB9"/>
                </a:solidFill>
                <a:latin typeface="Calibri"/>
                <a:cs typeface="Calibri"/>
              </a:rPr>
              <a:t>Porre l’alunno al centro dell’azione educativa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lang="it-IT" spc="-25" dirty="0">
                <a:solidFill>
                  <a:srgbClr val="001F5F"/>
                </a:solidFill>
                <a:latin typeface="Calibri"/>
                <a:cs typeface="Calibri"/>
              </a:rPr>
              <a:t>tutti </a:t>
            </a:r>
            <a:r>
              <a:rPr lang="it-IT" dirty="0">
                <a:solidFill>
                  <a:srgbClr val="001F5F"/>
                </a:solidFill>
                <a:latin typeface="Calibri"/>
                <a:cs typeface="Calibri"/>
              </a:rPr>
              <a:t>i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suoi  </a:t>
            </a:r>
            <a:r>
              <a:rPr lang="it-IT" spc="-20" dirty="0">
                <a:solidFill>
                  <a:srgbClr val="001F5F"/>
                </a:solidFill>
                <a:latin typeface="Calibri"/>
                <a:cs typeface="Calibri"/>
              </a:rPr>
              <a:t>aspetti </a:t>
            </a:r>
            <a:r>
              <a:rPr lang="it-IT" spc="-10" dirty="0">
                <a:solidFill>
                  <a:srgbClr val="001F5F"/>
                </a:solidFill>
                <a:latin typeface="Calibri"/>
                <a:cs typeface="Calibri"/>
              </a:rPr>
              <a:t>cognitivi, </a:t>
            </a:r>
            <a:r>
              <a:rPr lang="it-IT" spc="-20" dirty="0">
                <a:solidFill>
                  <a:srgbClr val="001F5F"/>
                </a:solidFill>
                <a:latin typeface="Calibri"/>
                <a:cs typeface="Calibri"/>
              </a:rPr>
              <a:t>affettivi,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relazionali, estetici </a:t>
            </a:r>
            <a:r>
              <a:rPr lang="it-IT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it-IT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spirituali.</a:t>
            </a:r>
            <a:endParaRPr lang="it-IT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lang="it-IT" b="1" spc="-5" dirty="0">
                <a:solidFill>
                  <a:srgbClr val="D50FB9"/>
                </a:solidFill>
                <a:latin typeface="Calibri"/>
                <a:cs typeface="Calibri"/>
              </a:rPr>
              <a:t>Insegnare regole del vivere </a:t>
            </a:r>
            <a:r>
              <a:rPr lang="it-IT" b="1" dirty="0">
                <a:solidFill>
                  <a:srgbClr val="D50FB9"/>
                </a:solidFill>
                <a:latin typeface="Calibri"/>
                <a:cs typeface="Calibri"/>
              </a:rPr>
              <a:t>e </a:t>
            </a:r>
            <a:r>
              <a:rPr lang="it-IT" b="1" spc="-5" dirty="0">
                <a:solidFill>
                  <a:srgbClr val="D50FB9"/>
                </a:solidFill>
                <a:latin typeface="Calibri"/>
                <a:cs typeface="Calibri"/>
              </a:rPr>
              <a:t>del convivere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con </a:t>
            </a:r>
            <a:r>
              <a:rPr lang="it-IT" spc="-15" dirty="0">
                <a:solidFill>
                  <a:srgbClr val="001F5F"/>
                </a:solidFill>
                <a:latin typeface="Calibri"/>
                <a:cs typeface="Calibri"/>
              </a:rPr>
              <a:t>l’obiettivo </a:t>
            </a:r>
            <a:r>
              <a:rPr lang="it-IT" spc="-10" dirty="0">
                <a:solidFill>
                  <a:srgbClr val="001F5F"/>
                </a:solidFill>
                <a:latin typeface="Calibri"/>
                <a:cs typeface="Calibri"/>
              </a:rPr>
              <a:t>di 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formare </a:t>
            </a:r>
            <a:r>
              <a:rPr lang="it-IT" spc="-10" dirty="0">
                <a:solidFill>
                  <a:srgbClr val="001F5F"/>
                </a:solidFill>
                <a:latin typeface="Calibri"/>
                <a:cs typeface="Calibri"/>
              </a:rPr>
              <a:t>cittadini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in grado </a:t>
            </a:r>
            <a:r>
              <a:rPr lang="it-IT" dirty="0">
                <a:solidFill>
                  <a:srgbClr val="001F5F"/>
                </a:solidFill>
                <a:latin typeface="Calibri"/>
                <a:cs typeface="Calibri"/>
              </a:rPr>
              <a:t>di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partecipare consapevolmente alla  costruzione di una società ampia </a:t>
            </a:r>
            <a:r>
              <a:rPr lang="it-IT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lang="it-IT" spc="-5" dirty="0">
                <a:solidFill>
                  <a:srgbClr val="001F5F"/>
                </a:solidFill>
                <a:latin typeface="Calibri"/>
                <a:cs typeface="Calibri"/>
              </a:rPr>
              <a:t>composita.</a:t>
            </a:r>
            <a:endParaRPr lang="it-IT" dirty="0">
              <a:latin typeface="Calibri"/>
              <a:cs typeface="Calibri"/>
            </a:endParaRPr>
          </a:p>
        </p:txBody>
      </p:sp>
      <p:pic>
        <p:nvPicPr>
          <p:cNvPr id="17" name="Segnaposto immagine 16" descr="Ragazzo che legge un libro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03B539-84D8-49B6-9A73-09D672E0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pPr rtl="0"/>
            <a:fld id="{98C0CDE5-970C-4CC4-BF43-0DA127E73E82}" type="slidenum">
              <a:rPr lang="it-IT" noProof="0" smtClean="0"/>
              <a:pPr rtl="0"/>
              <a:t>20</a:t>
            </a:fld>
            <a:endParaRPr lang="it-IT" noProof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7A5F8AFF-A6E0-4AD3-98C9-4FA6BE9BC30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D3227CA-A74C-4528-91AA-DDF084E5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/>
          <a:lstStyle/>
          <a:p>
            <a:r>
              <a:rPr lang="it-IT"/>
              <a:t>Extrascuola</a:t>
            </a:r>
            <a:endParaRPr lang="it-IT" dirty="0"/>
          </a:p>
        </p:txBody>
      </p:sp>
      <p:pic>
        <p:nvPicPr>
          <p:cNvPr id="2060" name="Picture 12" descr="Risultati immagini per attività extrascolastiche">
            <a:extLst>
              <a:ext uri="{FF2B5EF4-FFF2-40B4-BE49-F238E27FC236}">
                <a16:creationId xmlns:a16="http://schemas.microsoft.com/office/drawing/2014/main" id="{A4B054D4-C738-4E6A-86D9-41A697D3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76" y="-335027"/>
            <a:ext cx="7632268" cy="5092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4D5285-3E10-439C-970F-EA87B72E7C0B}"/>
              </a:ext>
            </a:extLst>
          </p:cNvPr>
          <p:cNvSpPr txBox="1"/>
          <p:nvPr/>
        </p:nvSpPr>
        <p:spPr>
          <a:xfrm>
            <a:off x="464234" y="2461846"/>
            <a:ext cx="32397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pc="-5" dirty="0">
                <a:cs typeface="Calibri"/>
              </a:rPr>
              <a:t>La </a:t>
            </a:r>
            <a:r>
              <a:rPr lang="it-IT" sz="2000" b="1" dirty="0">
                <a:cs typeface="Calibri"/>
              </a:rPr>
              <a:t>scuola </a:t>
            </a:r>
            <a:r>
              <a:rPr lang="it-IT" sz="2000" b="1" spc="-5" dirty="0">
                <a:cs typeface="Calibri"/>
              </a:rPr>
              <a:t>promuove </a:t>
            </a:r>
            <a:r>
              <a:rPr lang="it-IT" sz="2000" b="1" dirty="0">
                <a:cs typeface="Calibri"/>
              </a:rPr>
              <a:t>e </a:t>
            </a:r>
            <a:r>
              <a:rPr lang="it-IT" sz="2000" b="1" spc="-5" dirty="0">
                <a:cs typeface="Calibri"/>
              </a:rPr>
              <a:t>organizza </a:t>
            </a:r>
            <a:r>
              <a:rPr lang="it-IT" sz="2000" b="1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CORSI DI FORMAZIONE</a:t>
            </a:r>
            <a:r>
              <a:rPr lang="it-IT" sz="2000" b="1" spc="-6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MULTIDISCIPLINARE</a:t>
            </a:r>
            <a:r>
              <a:rPr lang="it-IT" sz="2000" b="1" dirty="0">
                <a:cs typeface="Calibri"/>
              </a:rPr>
              <a:t>,</a:t>
            </a:r>
            <a:r>
              <a:rPr lang="it-IT" sz="2000" dirty="0">
                <a:cs typeface="Calibri"/>
              </a:rPr>
              <a:t> </a:t>
            </a:r>
            <a:r>
              <a:rPr lang="it-IT" sz="2000" b="1" dirty="0">
                <a:cs typeface="Calibri"/>
              </a:rPr>
              <a:t>in orario </a:t>
            </a:r>
            <a:r>
              <a:rPr lang="it-IT" sz="2000" b="1" spc="-5" dirty="0">
                <a:cs typeface="Calibri"/>
              </a:rPr>
              <a:t>extrascolastico, che </a:t>
            </a:r>
            <a:r>
              <a:rPr lang="it-IT" sz="2000" b="1" spc="-20" dirty="0">
                <a:cs typeface="Calibri"/>
              </a:rPr>
              <a:t>affiancano </a:t>
            </a:r>
            <a:r>
              <a:rPr lang="it-IT" sz="2000" b="1" dirty="0">
                <a:cs typeface="Calibri"/>
              </a:rPr>
              <a:t>e  </a:t>
            </a:r>
            <a:r>
              <a:rPr lang="it-IT" sz="2000" b="1" spc="-5" dirty="0">
                <a:cs typeface="Calibri"/>
              </a:rPr>
              <a:t>approfondiscono </a:t>
            </a:r>
            <a:r>
              <a:rPr lang="it-IT" sz="2000" b="1" dirty="0">
                <a:cs typeface="Calibri"/>
              </a:rPr>
              <a:t>la </a:t>
            </a:r>
            <a:r>
              <a:rPr lang="it-IT" sz="2000" b="1" spc="-5" dirty="0">
                <a:cs typeface="Calibri"/>
              </a:rPr>
              <a:t>comune </a:t>
            </a:r>
            <a:r>
              <a:rPr lang="it-IT" sz="2000" b="1" spc="-20" dirty="0">
                <a:cs typeface="Calibri"/>
              </a:rPr>
              <a:t>attività </a:t>
            </a:r>
            <a:r>
              <a:rPr lang="it-IT" sz="2000" b="1" spc="-5" dirty="0">
                <a:cs typeface="Calibri"/>
              </a:rPr>
              <a:t>curricolare favorendo </a:t>
            </a:r>
            <a:r>
              <a:rPr lang="it-IT" sz="2000" b="1" dirty="0">
                <a:cs typeface="Calibri"/>
              </a:rPr>
              <a:t>validi </a:t>
            </a:r>
            <a:r>
              <a:rPr lang="it-IT" sz="2000" b="1" spc="-5" dirty="0">
                <a:cs typeface="Calibri"/>
              </a:rPr>
              <a:t>momenti </a:t>
            </a:r>
            <a:r>
              <a:rPr lang="it-IT" sz="2000" b="1" dirty="0">
                <a:cs typeface="Calibri"/>
              </a:rPr>
              <a:t>di  </a:t>
            </a:r>
            <a:r>
              <a:rPr lang="it-IT" sz="2000" b="1" spc="-5" dirty="0">
                <a:cs typeface="Calibri"/>
              </a:rPr>
              <a:t>aggregazione </a:t>
            </a:r>
            <a:r>
              <a:rPr lang="it-IT" sz="2000" b="1" dirty="0">
                <a:cs typeface="Calibri"/>
              </a:rPr>
              <a:t>e </a:t>
            </a:r>
            <a:r>
              <a:rPr lang="it-IT" sz="2000" b="1" spc="-15" dirty="0">
                <a:cs typeface="Calibri"/>
              </a:rPr>
              <a:t>intrattenimento </a:t>
            </a:r>
            <a:r>
              <a:rPr lang="it-IT" sz="2000" b="1" dirty="0">
                <a:cs typeface="Calibri"/>
              </a:rPr>
              <a:t>tra gli </a:t>
            </a:r>
            <a:r>
              <a:rPr lang="it-IT" sz="2000" b="1" spc="-5" dirty="0">
                <a:cs typeface="Calibri"/>
              </a:rPr>
              <a:t>alunni  dell’istituto.</a:t>
            </a:r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259361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DACBDD-2128-4AC5-8868-C926D02B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pPr rtl="0"/>
              <a:t>21</a:t>
            </a:fld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5851786-52BD-4E68-9CAF-8F414CE7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Corsi multidisciplinari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884201-768B-45ED-8974-721377490FD1}"/>
              </a:ext>
            </a:extLst>
          </p:cNvPr>
          <p:cNvSpPr txBox="1"/>
          <p:nvPr/>
        </p:nvSpPr>
        <p:spPr>
          <a:xfrm>
            <a:off x="469723" y="1975400"/>
            <a:ext cx="3080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pc="-10" dirty="0">
                <a:solidFill>
                  <a:srgbClr val="0033CC"/>
                </a:solidFill>
              </a:rPr>
              <a:t>Vengono organizzati </a:t>
            </a:r>
            <a:r>
              <a:rPr lang="it-IT" sz="2400" spc="-5" dirty="0">
                <a:solidFill>
                  <a:srgbClr val="0033CC"/>
                </a:solidFill>
              </a:rPr>
              <a:t>corsi che </a:t>
            </a:r>
            <a:r>
              <a:rPr lang="it-IT" sz="2400" spc="-10" dirty="0">
                <a:solidFill>
                  <a:srgbClr val="0033CC"/>
                </a:solidFill>
              </a:rPr>
              <a:t>sviluppano </a:t>
            </a:r>
            <a:r>
              <a:rPr lang="it-IT" sz="2400" spc="-5" dirty="0">
                <a:solidFill>
                  <a:srgbClr val="0033CC"/>
                </a:solidFill>
              </a:rPr>
              <a:t>le capacità  espressive </a:t>
            </a:r>
            <a:r>
              <a:rPr lang="it-IT" sz="2400" spc="-10" dirty="0">
                <a:solidFill>
                  <a:srgbClr val="0033CC"/>
                </a:solidFill>
              </a:rPr>
              <a:t>suddivise nelle seguenti</a:t>
            </a:r>
            <a:r>
              <a:rPr lang="it-IT" sz="2400" spc="-5" dirty="0">
                <a:solidFill>
                  <a:srgbClr val="0033CC"/>
                </a:solidFill>
              </a:rPr>
              <a:t> aree:</a:t>
            </a:r>
            <a:endParaRPr lang="it-IT" sz="2400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6FE2D58-1AFF-4441-ACC4-25A56D49434F}"/>
              </a:ext>
            </a:extLst>
          </p:cNvPr>
          <p:cNvSpPr/>
          <p:nvPr/>
        </p:nvSpPr>
        <p:spPr>
          <a:xfrm>
            <a:off x="3936350" y="1724652"/>
            <a:ext cx="3432517" cy="1125415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Area motoria sportiva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2D6DAC6-34B0-4544-B890-A8221CB985BD}"/>
              </a:ext>
            </a:extLst>
          </p:cNvPr>
          <p:cNvSpPr/>
          <p:nvPr/>
        </p:nvSpPr>
        <p:spPr>
          <a:xfrm>
            <a:off x="3936350" y="3351684"/>
            <a:ext cx="3432517" cy="1125415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Area espressiva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0C060C7-32B3-4C2A-8CD8-1C87FD27582C}"/>
              </a:ext>
            </a:extLst>
          </p:cNvPr>
          <p:cNvSpPr/>
          <p:nvPr/>
        </p:nvSpPr>
        <p:spPr>
          <a:xfrm>
            <a:off x="3924628" y="4974880"/>
            <a:ext cx="3432517" cy="1125415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Teatrale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4465A35-02C5-47D2-A007-9ED8842C95BC}"/>
              </a:ext>
            </a:extLst>
          </p:cNvPr>
          <p:cNvSpPr/>
          <p:nvPr/>
        </p:nvSpPr>
        <p:spPr>
          <a:xfrm>
            <a:off x="8509412" y="1387564"/>
            <a:ext cx="2571750" cy="1799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E9B9DAC-8D01-4585-B290-206F7154C78C}"/>
              </a:ext>
            </a:extLst>
          </p:cNvPr>
          <p:cNvSpPr/>
          <p:nvPr/>
        </p:nvSpPr>
        <p:spPr>
          <a:xfrm>
            <a:off x="8345582" y="4974880"/>
            <a:ext cx="273558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C0DC6142-EF32-4C3A-A737-7A2AFB371478}"/>
              </a:ext>
            </a:extLst>
          </p:cNvPr>
          <p:cNvSpPr/>
          <p:nvPr/>
        </p:nvSpPr>
        <p:spPr>
          <a:xfrm>
            <a:off x="8657749" y="3187153"/>
            <a:ext cx="2275075" cy="1799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99670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Grazie!</a:t>
            </a:r>
          </a:p>
        </p:txBody>
      </p:sp>
      <p:pic>
        <p:nvPicPr>
          <p:cNvPr id="7" name="Segnaposto immagine 6" descr="Ragazzo che porta uno zaino rosso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1F11B8E7-1863-4D8E-8300-6B89B3325142}"/>
              </a:ext>
            </a:extLst>
          </p:cNvPr>
          <p:cNvSpPr txBox="1">
            <a:spLocks/>
          </p:cNvSpPr>
          <p:nvPr/>
        </p:nvSpPr>
        <p:spPr>
          <a:xfrm rot="720000">
            <a:off x="8288992" y="3988382"/>
            <a:ext cx="3963590" cy="8587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Istituto Comprensivo «Brigata Sassari»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/>
              <a:t>La scuola Primaria:</a:t>
            </a:r>
          </a:p>
        </p:txBody>
      </p:sp>
      <p:pic>
        <p:nvPicPr>
          <p:cNvPr id="25" name="Segnaposto immagine 24" descr="Bambino che tiene una matita in mano mentre colora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85531" y="2272129"/>
            <a:ext cx="3299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22605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it-IT" b="1" spc="-20" dirty="0">
                <a:solidFill>
                  <a:srgbClr val="D50FB9"/>
                </a:solidFill>
                <a:latin typeface="Calibri"/>
                <a:cs typeface="Calibri"/>
              </a:rPr>
              <a:t>Offre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ai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bambini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alle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bambine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occasioni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di  apprendimento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dei </a:t>
            </a:r>
            <a:r>
              <a:rPr lang="it-IT" spc="-5" dirty="0" err="1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saperi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dei linguaggi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culturali di  base.</a:t>
            </a:r>
            <a:endParaRPr lang="it-IT" sz="2000" dirty="0">
              <a:latin typeface="Times New Roman"/>
              <a:cs typeface="Times New Roman"/>
            </a:endParaRPr>
          </a:p>
          <a:p>
            <a:pPr marL="12700" marR="20955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it-IT" b="1" dirty="0">
                <a:solidFill>
                  <a:srgbClr val="D50FB9"/>
                </a:solidFill>
                <a:latin typeface="Calibri"/>
                <a:cs typeface="Calibri"/>
              </a:rPr>
              <a:t>Fa si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che gli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alunni acquisiscano strumenti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di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pensiero 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necessari per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apprendere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selezionare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le</a:t>
            </a:r>
            <a:r>
              <a:rPr lang="it-IT" spc="3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informazioni.</a:t>
            </a:r>
            <a:endParaRPr lang="it-IT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50FB9"/>
              </a:buClr>
              <a:buFont typeface="Wingdings"/>
              <a:buChar char=""/>
            </a:pPr>
            <a:endParaRPr lang="it-IT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50FB9"/>
              </a:buClr>
              <a:buFont typeface="Wingdings"/>
              <a:buChar char=""/>
            </a:pPr>
            <a:endParaRPr lang="it-IT"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it-IT" b="1" spc="-10" dirty="0">
                <a:solidFill>
                  <a:srgbClr val="D50FB9"/>
                </a:solidFill>
                <a:latin typeface="Calibri"/>
                <a:cs typeface="Calibri"/>
              </a:rPr>
              <a:t>Sviluppa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al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meglio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le inclinazioni personali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 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favorisce 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l’autonomia di</a:t>
            </a:r>
            <a:r>
              <a:rPr lang="it-IT" spc="-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pc="-1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pensiero.</a:t>
            </a:r>
            <a:endParaRPr lang="it-IT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4</a:t>
            </a:fld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1828798" y="556769"/>
            <a:ext cx="7991061" cy="1590261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13" y="623397"/>
            <a:ext cx="1724903" cy="137473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0" name="CasellaDiTesto 29"/>
          <p:cNvSpPr txBox="1"/>
          <p:nvPr/>
        </p:nvSpPr>
        <p:spPr>
          <a:xfrm>
            <a:off x="4320209" y="802932"/>
            <a:ext cx="5022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pc="-5" dirty="0">
                <a:solidFill>
                  <a:srgbClr val="FFFF00"/>
                </a:solidFill>
              </a:rPr>
              <a:t>Plesso di Via </a:t>
            </a:r>
            <a:r>
              <a:rPr lang="it-IT" sz="2000" b="1" spc="-15" dirty="0">
                <a:solidFill>
                  <a:srgbClr val="FFFF00"/>
                </a:solidFill>
              </a:rPr>
              <a:t>Togliatti </a:t>
            </a:r>
            <a:r>
              <a:rPr lang="it-IT" sz="2000" b="1" dirty="0">
                <a:solidFill>
                  <a:srgbClr val="FFFF00"/>
                </a:solidFill>
              </a:rPr>
              <a:t>/ </a:t>
            </a:r>
            <a:r>
              <a:rPr lang="it-IT" sz="2000" b="1" spc="-15" dirty="0" err="1">
                <a:solidFill>
                  <a:srgbClr val="FFFF00"/>
                </a:solidFill>
              </a:rPr>
              <a:t>Cottoni</a:t>
            </a:r>
            <a:r>
              <a:rPr lang="it-IT" sz="2000" b="1" spc="-15" dirty="0">
                <a:solidFill>
                  <a:srgbClr val="FFFF00"/>
                </a:solidFill>
              </a:rPr>
              <a:t>  </a:t>
            </a:r>
          </a:p>
          <a:p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Sono presenti </a:t>
            </a:r>
            <a:r>
              <a:rPr lang="it-IT" sz="2000" dirty="0">
                <a:solidFill>
                  <a:schemeClr val="bg1"/>
                </a:solidFill>
              </a:rPr>
              <a:t>7</a:t>
            </a: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classi </a:t>
            </a: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tempo normale </a:t>
            </a: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e 1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classe </a:t>
            </a: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tempo</a:t>
            </a:r>
            <a:r>
              <a:rPr lang="it-IT" sz="20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pieno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1828797" y="2668936"/>
            <a:ext cx="7991061" cy="1590261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4320209" y="2921168"/>
            <a:ext cx="5022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pc="-5" dirty="0">
                <a:solidFill>
                  <a:srgbClr val="FFFF00"/>
                </a:solidFill>
              </a:rPr>
              <a:t>Plesso di Via </a:t>
            </a:r>
            <a:r>
              <a:rPr lang="it-IT" sz="2000" b="1" spc="-15" dirty="0">
                <a:solidFill>
                  <a:srgbClr val="FFFF00"/>
                </a:solidFill>
              </a:rPr>
              <a:t>Oriani</a:t>
            </a:r>
          </a:p>
          <a:p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Sono presenti 4 classi a tempo normale e 2 classi a tempo pieno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1828797" y="4781103"/>
            <a:ext cx="7991060" cy="1740473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4320209" y="5034277"/>
            <a:ext cx="5022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pc="-5" dirty="0">
                <a:solidFill>
                  <a:srgbClr val="FFFF00"/>
                </a:solidFill>
              </a:rPr>
              <a:t>Plesso di Via </a:t>
            </a:r>
            <a:r>
              <a:rPr lang="it-IT" sz="2000" b="1" spc="-15" dirty="0">
                <a:solidFill>
                  <a:srgbClr val="FFFF00"/>
                </a:solidFill>
              </a:rPr>
              <a:t>de </a:t>
            </a:r>
            <a:r>
              <a:rPr lang="it-IT" sz="2000" b="1" spc="-15" dirty="0" err="1">
                <a:solidFill>
                  <a:srgbClr val="FFFF00"/>
                </a:solidFill>
              </a:rPr>
              <a:t>Carolis</a:t>
            </a:r>
            <a:endParaRPr lang="it-IT" sz="2000" b="1" spc="-15" dirty="0">
              <a:solidFill>
                <a:srgbClr val="FFFF00"/>
              </a:solidFill>
            </a:endParaRPr>
          </a:p>
          <a:p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Sono presenti </a:t>
            </a:r>
            <a:r>
              <a:rPr lang="it-IT" sz="2000" dirty="0">
                <a:solidFill>
                  <a:schemeClr val="bg1"/>
                </a:solidFill>
              </a:rPr>
              <a:t>6</a:t>
            </a: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classi </a:t>
            </a: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tempo normale </a:t>
            </a: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e 6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classi </a:t>
            </a: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tempo</a:t>
            </a:r>
            <a:r>
              <a:rPr lang="it-IT" sz="20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chemeClr val="bg1"/>
                </a:solidFill>
                <a:latin typeface="Calibri"/>
                <a:cs typeface="Calibri"/>
              </a:rPr>
              <a:t>pieno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7" name="object 9"/>
          <p:cNvSpPr/>
          <p:nvPr/>
        </p:nvSpPr>
        <p:spPr>
          <a:xfrm>
            <a:off x="2284713" y="2849218"/>
            <a:ext cx="1693393" cy="1267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Immagine 1" descr="via-de-carol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13" y="4964557"/>
            <a:ext cx="1693394" cy="12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5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8" y="2282951"/>
            <a:ext cx="3209009" cy="4356388"/>
          </a:xfrm>
        </p:spPr>
        <p:txBody>
          <a:bodyPr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it-IT" sz="1800" spc="-10" dirty="0">
                <a:solidFill>
                  <a:srgbClr val="FFFF00"/>
                </a:solidFill>
                <a:latin typeface="Calibri"/>
                <a:cs typeface="Calibri"/>
              </a:rPr>
              <a:t>TEMPO </a:t>
            </a:r>
            <a:r>
              <a:rPr lang="it-IT" sz="1800" spc="-5" dirty="0">
                <a:solidFill>
                  <a:srgbClr val="FFFF00"/>
                </a:solidFill>
                <a:latin typeface="Calibri"/>
                <a:cs typeface="Calibri"/>
              </a:rPr>
              <a:t>PIENO (40</a:t>
            </a:r>
            <a:r>
              <a:rPr lang="it-IT" sz="18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FFFF00"/>
                </a:solidFill>
                <a:latin typeface="Calibri"/>
                <a:cs typeface="Calibri"/>
              </a:rPr>
              <a:t>ORE)</a:t>
            </a:r>
            <a:endParaRPr lang="it-IT" sz="1800" dirty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lang="it-IT" sz="1800" spc="-5" dirty="0">
                <a:latin typeface="Calibri"/>
                <a:cs typeface="Calibri"/>
              </a:rPr>
              <a:t>Il </a:t>
            </a:r>
            <a:r>
              <a:rPr lang="it-IT" sz="1800" spc="-10" dirty="0">
                <a:latin typeface="Calibri"/>
                <a:cs typeface="Calibri"/>
              </a:rPr>
              <a:t>tempo </a:t>
            </a:r>
            <a:r>
              <a:rPr lang="it-IT" sz="1800" spc="-5" dirty="0">
                <a:latin typeface="Calibri"/>
                <a:cs typeface="Calibri"/>
              </a:rPr>
              <a:t>scuola si svolge dal lunedì </a:t>
            </a:r>
            <a:r>
              <a:rPr lang="it-IT" sz="1800" dirty="0">
                <a:latin typeface="Calibri"/>
                <a:cs typeface="Calibri"/>
              </a:rPr>
              <a:t>al </a:t>
            </a:r>
            <a:r>
              <a:rPr lang="it-IT" sz="1800" spc="-5" dirty="0">
                <a:latin typeface="Calibri"/>
                <a:cs typeface="Calibri"/>
              </a:rPr>
              <a:t>venerdì.  Dalle ore 8.20 alle ore</a:t>
            </a:r>
            <a:r>
              <a:rPr lang="it-IT" sz="1800" spc="-35" dirty="0">
                <a:latin typeface="Calibri"/>
                <a:cs typeface="Calibri"/>
              </a:rPr>
              <a:t> </a:t>
            </a:r>
            <a:r>
              <a:rPr lang="it-IT" sz="1800" spc="-5" dirty="0">
                <a:latin typeface="Calibri"/>
                <a:cs typeface="Calibri"/>
              </a:rPr>
              <a:t>16.20.</a:t>
            </a:r>
            <a:endParaRPr lang="it-IT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lang="it-IT" sz="1800" spc="-5" dirty="0">
                <a:latin typeface="Calibri"/>
                <a:cs typeface="Calibri"/>
              </a:rPr>
              <a:t>Pausa pranzo dalle ore 12.50 alle ore</a:t>
            </a:r>
            <a:r>
              <a:rPr lang="it-IT" sz="1800" spc="-50" dirty="0">
                <a:latin typeface="Calibri"/>
                <a:cs typeface="Calibri"/>
              </a:rPr>
              <a:t> </a:t>
            </a:r>
            <a:r>
              <a:rPr lang="it-IT" sz="1800" spc="-5" dirty="0">
                <a:latin typeface="Calibri"/>
                <a:cs typeface="Calibri"/>
              </a:rPr>
              <a:t>14.20.</a:t>
            </a:r>
            <a:endParaRPr lang="it-IT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it-IT" sz="1800" spc="-10" dirty="0">
                <a:solidFill>
                  <a:srgbClr val="FFFF00"/>
                </a:solidFill>
                <a:latin typeface="Calibri"/>
                <a:cs typeface="Calibri"/>
              </a:rPr>
              <a:t>TEMPO </a:t>
            </a:r>
            <a:r>
              <a:rPr lang="it-IT" sz="1800" spc="-5" dirty="0">
                <a:solidFill>
                  <a:srgbClr val="FFFF00"/>
                </a:solidFill>
                <a:latin typeface="Calibri"/>
                <a:cs typeface="Calibri"/>
              </a:rPr>
              <a:t>NORMALE (27</a:t>
            </a:r>
            <a:r>
              <a:rPr lang="it-IT" sz="18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FFFF00"/>
                </a:solidFill>
                <a:latin typeface="Calibri"/>
                <a:cs typeface="Calibri"/>
              </a:rPr>
              <a:t>ORE)</a:t>
            </a:r>
            <a:endParaRPr lang="it-IT" sz="18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3960"/>
              </a:lnSpc>
              <a:spcBef>
                <a:spcPts val="345"/>
              </a:spcBef>
            </a:pPr>
            <a:r>
              <a:rPr lang="it-IT" sz="1800" spc="-5" dirty="0">
                <a:latin typeface="Calibri"/>
                <a:cs typeface="Calibri"/>
              </a:rPr>
              <a:t>Il </a:t>
            </a:r>
            <a:r>
              <a:rPr lang="it-IT" sz="1800" spc="-10" dirty="0">
                <a:latin typeface="Calibri"/>
                <a:cs typeface="Calibri"/>
              </a:rPr>
              <a:t>tempo </a:t>
            </a:r>
            <a:r>
              <a:rPr lang="it-IT" sz="1800" spc="-5" dirty="0">
                <a:latin typeface="Calibri"/>
                <a:cs typeface="Calibri"/>
              </a:rPr>
              <a:t>scuola si svolge dal lunedì </a:t>
            </a:r>
            <a:r>
              <a:rPr lang="it-IT" sz="1800" dirty="0">
                <a:latin typeface="Calibri"/>
                <a:cs typeface="Calibri"/>
              </a:rPr>
              <a:t>al </a:t>
            </a:r>
            <a:r>
              <a:rPr lang="it-IT" sz="1800" spc="-5" dirty="0">
                <a:latin typeface="Calibri"/>
                <a:cs typeface="Calibri"/>
              </a:rPr>
              <a:t>venerdì.  Dalle ore 8.20 alle ore</a:t>
            </a:r>
            <a:r>
              <a:rPr lang="it-IT" sz="1800" spc="-35" dirty="0">
                <a:latin typeface="Calibri"/>
                <a:cs typeface="Calibri"/>
              </a:rPr>
              <a:t> </a:t>
            </a:r>
            <a:r>
              <a:rPr lang="it-IT" sz="1800" spc="-5" dirty="0">
                <a:latin typeface="Calibri"/>
                <a:cs typeface="Calibri"/>
              </a:rPr>
              <a:t>13.45.</a:t>
            </a:r>
            <a:endParaRPr lang="it-IT" sz="1800" dirty="0">
              <a:latin typeface="Calibri"/>
              <a:cs typeface="Calibri"/>
            </a:endParaRPr>
          </a:p>
        </p:txBody>
      </p:sp>
      <p:pic>
        <p:nvPicPr>
          <p:cNvPr id="9" name="Segnaposto immagine 8" descr="Set di strumenti per disegnare e dipingere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/>
              <a:t>TEMPO SCUOLA</a:t>
            </a:r>
          </a:p>
        </p:txBody>
      </p:sp>
      <p:sp>
        <p:nvSpPr>
          <p:cNvPr id="7" name="object 4"/>
          <p:cNvSpPr/>
          <p:nvPr/>
        </p:nvSpPr>
        <p:spPr>
          <a:xfrm>
            <a:off x="7222435" y="5400743"/>
            <a:ext cx="2226366" cy="1364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797" y="212955"/>
            <a:ext cx="483817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/>
              <a:t>Giornata Scolastica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6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703443" y="2133600"/>
            <a:ext cx="303474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0"/>
              </a:spcBef>
            </a:pPr>
            <a:r>
              <a:rPr lang="it-IT" sz="2800" b="1" spc="-7" baseline="6944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TEMPO NORMALE</a:t>
            </a:r>
            <a:endParaRPr lang="it-IT" sz="2800" spc="-7" baseline="6944" dirty="0">
              <a:solidFill>
                <a:schemeClr val="tx2">
                  <a:lumMod val="50000"/>
                </a:schemeClr>
              </a:solidFill>
              <a:latin typeface="Courier New"/>
              <a:cs typeface="Courier New"/>
            </a:endParaRPr>
          </a:p>
          <a:p>
            <a:pPr marL="38100">
              <a:lnSpc>
                <a:spcPct val="100000"/>
              </a:lnSpc>
              <a:spcBef>
                <a:spcPts val="1300"/>
              </a:spcBef>
            </a:pPr>
            <a:r>
              <a:rPr lang="it-IT" sz="2800" spc="-7" baseline="6944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FF0000"/>
                </a:solidFill>
                <a:latin typeface="Calibri"/>
                <a:cs typeface="Calibri"/>
              </a:rPr>
              <a:t>h 8.15</a:t>
            </a:r>
            <a:r>
              <a:rPr lang="it-IT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FF0000"/>
                </a:solidFill>
                <a:latin typeface="Calibri"/>
                <a:cs typeface="Calibri"/>
              </a:rPr>
              <a:t>ingresso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007F00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007F00"/>
                </a:solidFill>
                <a:latin typeface="Calibri"/>
                <a:cs typeface="Calibri"/>
              </a:rPr>
              <a:t>h 8.20 ingresso in</a:t>
            </a:r>
            <a:r>
              <a:rPr lang="it-IT" b="1" spc="30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007F00"/>
                </a:solidFill>
                <a:latin typeface="Calibri"/>
                <a:cs typeface="Calibri"/>
              </a:rPr>
              <a:t>aula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006FBF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006FBF"/>
                </a:solidFill>
                <a:latin typeface="Calibri"/>
                <a:cs typeface="Calibri"/>
              </a:rPr>
              <a:t>h 8.20 </a:t>
            </a:r>
            <a:r>
              <a:rPr lang="it-IT" b="1" dirty="0">
                <a:solidFill>
                  <a:srgbClr val="006FBF"/>
                </a:solidFill>
                <a:latin typeface="Calibri"/>
                <a:cs typeface="Calibri"/>
              </a:rPr>
              <a:t>– 10.50</a:t>
            </a:r>
            <a:r>
              <a:rPr lang="it-IT" b="1" spc="1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006FBF"/>
                </a:solidFill>
                <a:latin typeface="Calibri"/>
                <a:cs typeface="Calibri"/>
              </a:rPr>
              <a:t>lezione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FF6600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FF6600"/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rgbClr val="FF6600"/>
                </a:solidFill>
                <a:latin typeface="Calibri"/>
                <a:cs typeface="Calibri"/>
              </a:rPr>
              <a:t>10.50 – 11.10</a:t>
            </a:r>
            <a:r>
              <a:rPr lang="it-IT" b="1" spc="-4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FF6600"/>
                </a:solidFill>
                <a:latin typeface="Calibri"/>
                <a:cs typeface="Calibri"/>
              </a:rPr>
              <a:t>ricreazione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006FBF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006FBF"/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rgbClr val="006FBF"/>
                </a:solidFill>
                <a:latin typeface="Calibri"/>
                <a:cs typeface="Calibri"/>
              </a:rPr>
              <a:t>11.10- 13.45</a:t>
            </a:r>
            <a:r>
              <a:rPr lang="it-IT" b="1" spc="44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006FBF"/>
                </a:solidFill>
                <a:latin typeface="Calibri"/>
                <a:cs typeface="Calibri"/>
              </a:rPr>
              <a:t>lezione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D50FB9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D50FB9"/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rgbClr val="D50FB9"/>
                </a:solidFill>
                <a:latin typeface="Calibri"/>
                <a:cs typeface="Calibri"/>
              </a:rPr>
              <a:t>13.45</a:t>
            </a:r>
            <a:r>
              <a:rPr lang="it-IT" b="1" spc="5" dirty="0">
                <a:solidFill>
                  <a:srgbClr val="D50FB9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D50FB9"/>
                </a:solidFill>
                <a:latin typeface="Calibri"/>
                <a:cs typeface="Calibri"/>
              </a:rPr>
              <a:t>uscita</a:t>
            </a:r>
            <a:endParaRPr lang="it-IT" dirty="0">
              <a:latin typeface="Calibri"/>
              <a:cs typeface="Calibri"/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761490" y="2133600"/>
            <a:ext cx="3326296" cy="436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spcBef>
                <a:spcPts val="1300"/>
              </a:spcBef>
            </a:pPr>
            <a:r>
              <a:rPr lang="it-IT" sz="2800" b="1" spc="-7" baseline="6944" dirty="0">
                <a:solidFill>
                  <a:schemeClr val="tx2">
                    <a:lumMod val="50000"/>
                  </a:schemeClr>
                </a:solidFill>
                <a:latin typeface="Courier New"/>
                <a:cs typeface="Courier New"/>
              </a:rPr>
              <a:t>TEMPO PIENO</a:t>
            </a:r>
            <a:endParaRPr lang="it-IT" sz="2800" spc="-7" baseline="6944" dirty="0">
              <a:solidFill>
                <a:schemeClr val="tx2">
                  <a:lumMod val="50000"/>
                </a:schemeClr>
              </a:solidFill>
              <a:latin typeface="Courier New"/>
              <a:cs typeface="Courier New"/>
            </a:endParaRPr>
          </a:p>
          <a:p>
            <a:pPr marL="38100">
              <a:lnSpc>
                <a:spcPct val="100000"/>
              </a:lnSpc>
              <a:spcBef>
                <a:spcPts val="1300"/>
              </a:spcBef>
            </a:pPr>
            <a:r>
              <a:rPr lang="it-IT" sz="2800" spc="-7" baseline="6944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FF0000"/>
                </a:solidFill>
                <a:latin typeface="Calibri"/>
                <a:cs typeface="Calibri"/>
              </a:rPr>
              <a:t>h 8.15</a:t>
            </a:r>
            <a:r>
              <a:rPr lang="it-IT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FF0000"/>
                </a:solidFill>
                <a:latin typeface="Calibri"/>
                <a:cs typeface="Calibri"/>
              </a:rPr>
              <a:t>ingresso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007F00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007F00"/>
                </a:solidFill>
                <a:latin typeface="Calibri"/>
                <a:cs typeface="Calibri"/>
              </a:rPr>
              <a:t>h 8.20 ingresso in</a:t>
            </a:r>
            <a:r>
              <a:rPr lang="it-IT" b="1" spc="30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007F00"/>
                </a:solidFill>
                <a:latin typeface="Calibri"/>
                <a:cs typeface="Calibri"/>
              </a:rPr>
              <a:t>aula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006FBF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006FBF"/>
                </a:solidFill>
                <a:latin typeface="Calibri"/>
                <a:cs typeface="Calibri"/>
              </a:rPr>
              <a:t>h 8.20 </a:t>
            </a:r>
            <a:r>
              <a:rPr lang="it-IT" b="1" dirty="0">
                <a:solidFill>
                  <a:srgbClr val="006FBF"/>
                </a:solidFill>
                <a:latin typeface="Calibri"/>
                <a:cs typeface="Calibri"/>
              </a:rPr>
              <a:t>– 10.50</a:t>
            </a:r>
            <a:r>
              <a:rPr lang="it-IT" b="1" spc="1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006FBF"/>
                </a:solidFill>
                <a:latin typeface="Calibri"/>
                <a:cs typeface="Calibri"/>
              </a:rPr>
              <a:t>lezione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FF6600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FF6600"/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rgbClr val="FF6600"/>
                </a:solidFill>
                <a:latin typeface="Calibri"/>
                <a:cs typeface="Calibri"/>
              </a:rPr>
              <a:t>10.50 – 11.10</a:t>
            </a:r>
            <a:r>
              <a:rPr lang="it-IT" b="1" spc="-40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FF6600"/>
                </a:solidFill>
                <a:latin typeface="Calibri"/>
                <a:cs typeface="Calibri"/>
              </a:rPr>
              <a:t>ricreazione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006FBF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006FBF"/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rgbClr val="006FBF"/>
                </a:solidFill>
                <a:latin typeface="Calibri"/>
                <a:cs typeface="Calibri"/>
              </a:rPr>
              <a:t>11.10- 12.50</a:t>
            </a:r>
            <a:r>
              <a:rPr lang="it-IT" b="1" spc="44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lang="it-IT" b="1" spc="-5" dirty="0">
                <a:solidFill>
                  <a:srgbClr val="006FBF"/>
                </a:solidFill>
                <a:latin typeface="Calibri"/>
                <a:cs typeface="Calibri"/>
              </a:rPr>
              <a:t>lezione</a:t>
            </a:r>
            <a:endParaRPr lang="it-IT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lang="it-IT" sz="2800" spc="-7" baseline="6944" dirty="0">
                <a:solidFill>
                  <a:srgbClr val="D50FB9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D50FB9"/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rgbClr val="D50FB9"/>
                </a:solidFill>
                <a:latin typeface="Calibri"/>
                <a:cs typeface="Calibri"/>
              </a:rPr>
              <a:t>12.50-13.50</a:t>
            </a:r>
            <a:r>
              <a:rPr lang="it-IT" b="1" spc="5" dirty="0">
                <a:solidFill>
                  <a:srgbClr val="D50FB9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D50FB9"/>
                </a:solidFill>
                <a:latin typeface="Calibri"/>
                <a:cs typeface="Calibri"/>
              </a:rPr>
              <a:t>mensa</a:t>
            </a:r>
          </a:p>
          <a:p>
            <a:pPr marL="38100">
              <a:spcBef>
                <a:spcPts val="1200"/>
              </a:spcBef>
            </a:pPr>
            <a:r>
              <a:rPr lang="it-IT" sz="2800" spc="-7" baseline="6944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13.50-14.20</a:t>
            </a:r>
            <a:r>
              <a:rPr lang="it-IT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dopo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mensa</a:t>
            </a:r>
          </a:p>
          <a:p>
            <a:pPr marL="38100">
              <a:spcBef>
                <a:spcPts val="1200"/>
              </a:spcBef>
            </a:pPr>
            <a:r>
              <a:rPr lang="it-IT" sz="2800" spc="-7" baseline="6944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14.20-16.20</a:t>
            </a:r>
            <a:r>
              <a:rPr lang="it-IT" b="1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lezione</a:t>
            </a:r>
          </a:p>
          <a:p>
            <a:pPr marL="38100">
              <a:spcBef>
                <a:spcPts val="1200"/>
              </a:spcBef>
            </a:pPr>
            <a:r>
              <a:rPr lang="it-IT" sz="2800" spc="-7" baseline="6944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lang="it-IT" b="1" spc="-5" dirty="0">
                <a:solidFill>
                  <a:srgbClr val="FF0000"/>
                </a:solidFill>
                <a:latin typeface="Calibri"/>
                <a:cs typeface="Calibri"/>
              </a:rPr>
              <a:t>h </a:t>
            </a:r>
            <a:r>
              <a:rPr lang="it-IT" b="1" dirty="0">
                <a:solidFill>
                  <a:srgbClr val="FF0000"/>
                </a:solidFill>
                <a:latin typeface="Calibri"/>
                <a:cs typeface="Calibri"/>
              </a:rPr>
              <a:t>16.20</a:t>
            </a:r>
            <a:r>
              <a:rPr lang="it-IT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alibri"/>
                <a:cs typeface="Calibri"/>
              </a:rPr>
              <a:t>uscita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3600" dirty="0"/>
              <a:t>Ingresso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7</a:t>
            </a:fld>
            <a:endParaRPr lang="it-IT"/>
          </a:p>
        </p:txBody>
      </p:sp>
      <p:sp>
        <p:nvSpPr>
          <p:cNvPr id="5" name="object 2"/>
          <p:cNvSpPr/>
          <p:nvPr/>
        </p:nvSpPr>
        <p:spPr>
          <a:xfrm>
            <a:off x="2074076" y="1828390"/>
            <a:ext cx="3404870" cy="2553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7940301" y="827824"/>
            <a:ext cx="3544570" cy="3550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3041" y="4670866"/>
            <a:ext cx="3477260" cy="1990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0809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3600" dirty="0"/>
              <a:t>Lezione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8</a:t>
            </a:fld>
            <a:endParaRPr lang="it-IT"/>
          </a:p>
        </p:txBody>
      </p:sp>
      <p:sp>
        <p:nvSpPr>
          <p:cNvPr id="8" name="object 4"/>
          <p:cNvSpPr/>
          <p:nvPr/>
        </p:nvSpPr>
        <p:spPr>
          <a:xfrm>
            <a:off x="1389820" y="1828390"/>
            <a:ext cx="4706180" cy="2677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7566992" y="742122"/>
            <a:ext cx="3829878" cy="2915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6363418" y="3881423"/>
            <a:ext cx="3121660" cy="2726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5507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3600" dirty="0"/>
              <a:t>Ricreazione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9</a:t>
            </a:fld>
            <a:endParaRPr lang="it-IT"/>
          </a:p>
        </p:txBody>
      </p:sp>
      <p:sp>
        <p:nvSpPr>
          <p:cNvPr id="7" name="object 2"/>
          <p:cNvSpPr/>
          <p:nvPr/>
        </p:nvSpPr>
        <p:spPr>
          <a:xfrm>
            <a:off x="1869826" y="1828390"/>
            <a:ext cx="3894870" cy="2791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7014791" y="967409"/>
            <a:ext cx="3865244" cy="2914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6335423" y="4052571"/>
            <a:ext cx="2805430" cy="2805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0243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6CF2FBAB69824D97F0ABB6D05BC619" ma:contentTypeVersion="5" ma:contentTypeDescription="Creare un nuovo documento." ma:contentTypeScope="" ma:versionID="40b8af120ef02aad9acc3ef98c20bbbe">
  <xsd:schema xmlns:xsd="http://www.w3.org/2001/XMLSchema" xmlns:xs="http://www.w3.org/2001/XMLSchema" xmlns:p="http://schemas.microsoft.com/office/2006/metadata/properties" xmlns:ns2="c35f2ff8-9df1-4a21-bec2-cfd30e1f8480" targetNamespace="http://schemas.microsoft.com/office/2006/metadata/properties" ma:root="true" ma:fieldsID="5a26b07e5487f54017cf2566c6c3a3ba" ns2:_="">
    <xsd:import namespace="c35f2ff8-9df1-4a21-bec2-cfd30e1f8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f2ff8-9df1-4a21-bec2-cfd30e1f84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AD22A1-55F2-46E4-84E1-F026D5C41438}"/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Widescreen</PresentationFormat>
  <Paragraphs>155</Paragraphs>
  <Slides>22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Courier New</vt:lpstr>
      <vt:lpstr>Franklin Gothic Book</vt:lpstr>
      <vt:lpstr>Times New Roman</vt:lpstr>
      <vt:lpstr>Wingdings</vt:lpstr>
      <vt:lpstr>Tema di Office</vt:lpstr>
      <vt:lpstr>Scuola Primaria </vt:lpstr>
      <vt:lpstr>Finalità</vt:lpstr>
      <vt:lpstr>La scuola Primaria:</vt:lpstr>
      <vt:lpstr>Presentazione standard di PowerPoint</vt:lpstr>
      <vt:lpstr>TEMPO SCUOLA</vt:lpstr>
      <vt:lpstr>Giornata Scolastica</vt:lpstr>
      <vt:lpstr>Ingresso</vt:lpstr>
      <vt:lpstr>Lezione</vt:lpstr>
      <vt:lpstr>Ricreazione</vt:lpstr>
      <vt:lpstr>MENSA</vt:lpstr>
      <vt:lpstr>DISCIPLINE</vt:lpstr>
      <vt:lpstr>A SCUOLA CON LA LIM</vt:lpstr>
      <vt:lpstr>La scuola propone vari progetti</vt:lpstr>
      <vt:lpstr>Progetti della scuola: Tutti a Iscol@</vt:lpstr>
      <vt:lpstr>Progetti della scuola</vt:lpstr>
      <vt:lpstr>Progetto continuità</vt:lpstr>
      <vt:lpstr>Continuità e orientamento</vt:lpstr>
      <vt:lpstr>Progetto Natale e Solidarietà</vt:lpstr>
      <vt:lpstr>Progetti sportivi</vt:lpstr>
      <vt:lpstr>Extrascuola</vt:lpstr>
      <vt:lpstr>Corsi multidisciplinari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2020-01-02T16:33:58Z</dcterms:created>
  <dcterms:modified xsi:type="dcterms:W3CDTF">2021-12-18T15:57:20Z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0x010100126CF2FBAB69824D97F0ABB6D05BC619</vt:lpwstr>
  </property>
</Properties>
</file>