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E927628D-17A0-498D-8C3A-ED48CB2D0C75}">
          <p14:sldIdLst>
            <p14:sldId id="256"/>
            <p14:sldId id="257"/>
            <p14:sldId id="259"/>
            <p14:sldId id="260"/>
            <p14:sldId id="261"/>
            <p14:sldId id="262"/>
            <p14:sldId id="263"/>
            <p14:sldId id="264"/>
            <p14:sldId id="265"/>
            <p14:sldId id="266"/>
            <p14:sldId id="267"/>
            <p14:sldId id="268"/>
            <p14:sldId id="269"/>
            <p14:sldId id="27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82" y="30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10/16/2023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4.jpg"/><Relationship Id="rId7" Type="http://schemas.openxmlformats.org/officeDocument/2006/relationships/image" Target="../media/image27.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15.jpg"/><Relationship Id="rId9"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434D8B-D46E-46D3-921E-EB1A7B48C50D}"/>
              </a:ext>
            </a:extLst>
          </p:cNvPr>
          <p:cNvSpPr>
            <a:spLocks noGrp="1"/>
          </p:cNvSpPr>
          <p:nvPr>
            <p:ph type="ctrTitle"/>
          </p:nvPr>
        </p:nvSpPr>
        <p:spPr>
          <a:xfrm>
            <a:off x="2396172" y="3631216"/>
            <a:ext cx="8915399" cy="2262781"/>
          </a:xfrm>
        </p:spPr>
        <p:txBody>
          <a:bodyPr>
            <a:normAutofit/>
          </a:bodyPr>
          <a:lstStyle/>
          <a:p>
            <a:r>
              <a:rPr lang="it-IT" sz="8000" b="1" dirty="0">
                <a:solidFill>
                  <a:schemeClr val="tx1"/>
                </a:solidFill>
                <a:effectLst>
                  <a:outerShdw blurRad="38100" dist="38100" dir="2700000" algn="tl">
                    <a:srgbClr val="000000">
                      <a:alpha val="43137"/>
                    </a:srgbClr>
                  </a:outerShdw>
                </a:effectLst>
                <a:latin typeface="Algerian" panose="04020705040A02060702" pitchFamily="82" charset="0"/>
              </a:rPr>
              <a:t>malta</a:t>
            </a:r>
          </a:p>
        </p:txBody>
      </p:sp>
      <p:sp>
        <p:nvSpPr>
          <p:cNvPr id="3" name="Sottotitolo 2">
            <a:extLst>
              <a:ext uri="{FF2B5EF4-FFF2-40B4-BE49-F238E27FC236}">
                <a16:creationId xmlns:a16="http://schemas.microsoft.com/office/drawing/2014/main" id="{0685DF4F-ED12-4088-9A7D-38C1CFEB46DF}"/>
              </a:ext>
            </a:extLst>
          </p:cNvPr>
          <p:cNvSpPr>
            <a:spLocks noGrp="1"/>
          </p:cNvSpPr>
          <p:nvPr>
            <p:ph type="subTitle" idx="1"/>
          </p:nvPr>
        </p:nvSpPr>
        <p:spPr>
          <a:xfrm flipH="1">
            <a:off x="8246507" y="5698145"/>
            <a:ext cx="45719" cy="98973"/>
          </a:xfrm>
        </p:spPr>
        <p:txBody>
          <a:bodyPr>
            <a:normAutofit fontScale="25000" lnSpcReduction="20000"/>
          </a:bodyPr>
          <a:lstStyle/>
          <a:p>
            <a:endParaRPr lang="it-IT" dirty="0"/>
          </a:p>
        </p:txBody>
      </p:sp>
      <p:pic>
        <p:nvPicPr>
          <p:cNvPr id="7" name="Immagine 6">
            <a:extLst>
              <a:ext uri="{FF2B5EF4-FFF2-40B4-BE49-F238E27FC236}">
                <a16:creationId xmlns:a16="http://schemas.microsoft.com/office/drawing/2014/main" id="{DA0397CF-BC43-4C8E-90F8-D8D688B84479}"/>
              </a:ext>
            </a:extLst>
          </p:cNvPr>
          <p:cNvPicPr>
            <a:picLocks noChangeAspect="1"/>
          </p:cNvPicPr>
          <p:nvPr/>
        </p:nvPicPr>
        <p:blipFill>
          <a:blip r:embed="rId2"/>
          <a:stretch>
            <a:fillRect/>
          </a:stretch>
        </p:blipFill>
        <p:spPr>
          <a:xfrm>
            <a:off x="650240" y="270680"/>
            <a:ext cx="6827521" cy="3367056"/>
          </a:xfrm>
          <a:prstGeom prst="rect">
            <a:avLst/>
          </a:prstGeom>
          <a:ln>
            <a:noFill/>
          </a:ln>
          <a:effectLst>
            <a:outerShdw blurRad="190500" algn="tl" rotWithShape="0">
              <a:srgbClr val="000000">
                <a:alpha val="70000"/>
              </a:srgbClr>
            </a:outerShdw>
          </a:effectLst>
        </p:spPr>
      </p:pic>
      <p:pic>
        <p:nvPicPr>
          <p:cNvPr id="9" name="Immagine 8">
            <a:extLst>
              <a:ext uri="{FF2B5EF4-FFF2-40B4-BE49-F238E27FC236}">
                <a16:creationId xmlns:a16="http://schemas.microsoft.com/office/drawing/2014/main" id="{2B44CB13-64D5-4019-99EA-4F89028E4F58}"/>
              </a:ext>
            </a:extLst>
          </p:cNvPr>
          <p:cNvPicPr>
            <a:picLocks noChangeAspect="1"/>
          </p:cNvPicPr>
          <p:nvPr/>
        </p:nvPicPr>
        <p:blipFill>
          <a:blip r:embed="rId3"/>
          <a:stretch>
            <a:fillRect/>
          </a:stretch>
        </p:blipFill>
        <p:spPr>
          <a:xfrm>
            <a:off x="7855267" y="208736"/>
            <a:ext cx="3857625" cy="6181904"/>
          </a:xfrm>
          <a:prstGeom prst="rect">
            <a:avLst/>
          </a:prstGeom>
          <a:ln>
            <a:noFill/>
          </a:ln>
          <a:effectLst>
            <a:softEdge rad="112500"/>
          </a:effectLst>
        </p:spPr>
      </p:pic>
    </p:spTree>
    <p:extLst>
      <p:ext uri="{BB962C8B-B14F-4D97-AF65-F5344CB8AC3E}">
        <p14:creationId xmlns:p14="http://schemas.microsoft.com/office/powerpoint/2010/main" val="2931442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CD9D06-8EA4-4466-B77F-054DE75E505D}"/>
              </a:ext>
            </a:extLst>
          </p:cNvPr>
          <p:cNvSpPr>
            <a:spLocks noGrp="1"/>
          </p:cNvSpPr>
          <p:nvPr>
            <p:ph type="title"/>
          </p:nvPr>
        </p:nvSpPr>
        <p:spPr>
          <a:xfrm>
            <a:off x="2592925" y="259299"/>
            <a:ext cx="8911687" cy="1280890"/>
          </a:xfrm>
        </p:spPr>
        <p:txBody>
          <a:bodyPr>
            <a:normAutofit/>
          </a:bodyPr>
          <a:lstStyle/>
          <a:p>
            <a:r>
              <a:rPr lang="it-IT" sz="5400" dirty="0">
                <a:latin typeface="Algerian" panose="04020705040A02060702" pitchFamily="82" charset="0"/>
              </a:rPr>
              <a:t>Valletta</a:t>
            </a:r>
          </a:p>
        </p:txBody>
      </p:sp>
      <p:sp>
        <p:nvSpPr>
          <p:cNvPr id="3" name="Segnaposto contenuto 2">
            <a:extLst>
              <a:ext uri="{FF2B5EF4-FFF2-40B4-BE49-F238E27FC236}">
                <a16:creationId xmlns:a16="http://schemas.microsoft.com/office/drawing/2014/main" id="{D7ED357A-BF7B-4DCF-82C4-E1EE042023AF}"/>
              </a:ext>
            </a:extLst>
          </p:cNvPr>
          <p:cNvSpPr>
            <a:spLocks noGrp="1"/>
          </p:cNvSpPr>
          <p:nvPr>
            <p:ph idx="1"/>
          </p:nvPr>
        </p:nvSpPr>
        <p:spPr>
          <a:xfrm>
            <a:off x="9081858" y="1415944"/>
            <a:ext cx="2964294" cy="3777622"/>
          </a:xfrm>
        </p:spPr>
        <p:txBody>
          <a:bodyPr/>
          <a:lstStyle/>
          <a:p>
            <a:pPr marL="0" indent="0">
              <a:buNone/>
            </a:pPr>
            <a:r>
              <a:rPr lang="it-IT" dirty="0">
                <a:latin typeface="Bodoni MT" panose="02070603080606020203" pitchFamily="18" charset="0"/>
              </a:rPr>
              <a:t>La Valletta (capitale di Malta) è una citta molto turistica e con una storia bellissima .</a:t>
            </a:r>
          </a:p>
          <a:p>
            <a:pPr marL="0" indent="0">
              <a:buNone/>
            </a:pPr>
            <a:r>
              <a:rPr lang="it-IT" dirty="0">
                <a:latin typeface="Bodoni MT" panose="02070603080606020203" pitchFamily="18" charset="0"/>
              </a:rPr>
              <a:t> Ricca di palazzi antichissimi e con le sue alte mura , che attirano turisti da tutto il mondo .</a:t>
            </a:r>
          </a:p>
          <a:p>
            <a:pPr marL="0" indent="0">
              <a:buNone/>
            </a:pPr>
            <a:r>
              <a:rPr lang="it-IT" dirty="0">
                <a:latin typeface="Bodoni MT" panose="02070603080606020203" pitchFamily="18" charset="0"/>
              </a:rPr>
              <a:t>Consiglio di visitarla anche con una gita organizzata in barca .</a:t>
            </a:r>
          </a:p>
        </p:txBody>
      </p:sp>
      <p:pic>
        <p:nvPicPr>
          <p:cNvPr id="5" name="Immagine 4">
            <a:extLst>
              <a:ext uri="{FF2B5EF4-FFF2-40B4-BE49-F238E27FC236}">
                <a16:creationId xmlns:a16="http://schemas.microsoft.com/office/drawing/2014/main" id="{67D0DC4C-6A52-4A05-A112-17052480F849}"/>
              </a:ext>
            </a:extLst>
          </p:cNvPr>
          <p:cNvPicPr>
            <a:picLocks noChangeAspect="1"/>
          </p:cNvPicPr>
          <p:nvPr/>
        </p:nvPicPr>
        <p:blipFill>
          <a:blip r:embed="rId2"/>
          <a:stretch>
            <a:fillRect/>
          </a:stretch>
        </p:blipFill>
        <p:spPr>
          <a:xfrm>
            <a:off x="4145875" y="4243570"/>
            <a:ext cx="4935983" cy="23969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magine 6">
            <a:extLst>
              <a:ext uri="{FF2B5EF4-FFF2-40B4-BE49-F238E27FC236}">
                <a16:creationId xmlns:a16="http://schemas.microsoft.com/office/drawing/2014/main" id="{9719DCE5-3376-473E-9C0E-F58798F2D72C}"/>
              </a:ext>
            </a:extLst>
          </p:cNvPr>
          <p:cNvPicPr>
            <a:picLocks noChangeAspect="1"/>
          </p:cNvPicPr>
          <p:nvPr/>
        </p:nvPicPr>
        <p:blipFill>
          <a:blip r:embed="rId3"/>
          <a:stretch>
            <a:fillRect/>
          </a:stretch>
        </p:blipFill>
        <p:spPr>
          <a:xfrm>
            <a:off x="416418" y="1774744"/>
            <a:ext cx="4370774" cy="19664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magine 8">
            <a:extLst>
              <a:ext uri="{FF2B5EF4-FFF2-40B4-BE49-F238E27FC236}">
                <a16:creationId xmlns:a16="http://schemas.microsoft.com/office/drawing/2014/main" id="{9D353630-6D70-44EA-A8F7-2773AED303EE}"/>
              </a:ext>
            </a:extLst>
          </p:cNvPr>
          <p:cNvPicPr>
            <a:picLocks noChangeAspect="1"/>
          </p:cNvPicPr>
          <p:nvPr/>
        </p:nvPicPr>
        <p:blipFill>
          <a:blip r:embed="rId4"/>
          <a:stretch>
            <a:fillRect/>
          </a:stretch>
        </p:blipFill>
        <p:spPr>
          <a:xfrm>
            <a:off x="145743" y="4497650"/>
            <a:ext cx="3562906" cy="1888811"/>
          </a:xfrm>
          <a:prstGeom prst="rect">
            <a:avLst/>
          </a:prstGeom>
          <a:ln>
            <a:noFill/>
          </a:ln>
          <a:effectLst>
            <a:softEdge rad="112500"/>
          </a:effectLst>
        </p:spPr>
      </p:pic>
      <p:pic>
        <p:nvPicPr>
          <p:cNvPr id="11" name="Immagine 10">
            <a:extLst>
              <a:ext uri="{FF2B5EF4-FFF2-40B4-BE49-F238E27FC236}">
                <a16:creationId xmlns:a16="http://schemas.microsoft.com/office/drawing/2014/main" id="{0974DFE1-DE53-4E5B-AD5A-5C96A6D4D55B}"/>
              </a:ext>
            </a:extLst>
          </p:cNvPr>
          <p:cNvPicPr>
            <a:picLocks noChangeAspect="1"/>
          </p:cNvPicPr>
          <p:nvPr/>
        </p:nvPicPr>
        <p:blipFill>
          <a:blip r:embed="rId5"/>
          <a:stretch>
            <a:fillRect/>
          </a:stretch>
        </p:blipFill>
        <p:spPr>
          <a:xfrm>
            <a:off x="5069796" y="1338263"/>
            <a:ext cx="3720578" cy="1966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53476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A19F58-DC90-4803-8371-A88DEF061C6D}"/>
              </a:ext>
            </a:extLst>
          </p:cNvPr>
          <p:cNvSpPr>
            <a:spLocks noGrp="1"/>
          </p:cNvSpPr>
          <p:nvPr>
            <p:ph type="title"/>
          </p:nvPr>
        </p:nvSpPr>
        <p:spPr>
          <a:xfrm>
            <a:off x="5405063" y="218900"/>
            <a:ext cx="8911687" cy="1280890"/>
          </a:xfrm>
        </p:spPr>
        <p:txBody>
          <a:bodyPr>
            <a:normAutofit/>
          </a:bodyPr>
          <a:lstStyle/>
          <a:p>
            <a:r>
              <a:rPr lang="it-IT" sz="5400" dirty="0">
                <a:latin typeface="Algerian" panose="04020705040A02060702" pitchFamily="82" charset="0"/>
              </a:rPr>
              <a:t>Medina </a:t>
            </a:r>
          </a:p>
        </p:txBody>
      </p:sp>
      <p:sp>
        <p:nvSpPr>
          <p:cNvPr id="3" name="Segnaposto contenuto 2">
            <a:extLst>
              <a:ext uri="{FF2B5EF4-FFF2-40B4-BE49-F238E27FC236}">
                <a16:creationId xmlns:a16="http://schemas.microsoft.com/office/drawing/2014/main" id="{18650EF3-FBAE-4BCF-BACA-02D801CDBA94}"/>
              </a:ext>
            </a:extLst>
          </p:cNvPr>
          <p:cNvSpPr>
            <a:spLocks noGrp="1"/>
          </p:cNvSpPr>
          <p:nvPr>
            <p:ph idx="1"/>
          </p:nvPr>
        </p:nvSpPr>
        <p:spPr>
          <a:xfrm>
            <a:off x="8610449" y="1345333"/>
            <a:ext cx="3596024" cy="4167334"/>
          </a:xfrm>
        </p:spPr>
        <p:txBody>
          <a:bodyPr>
            <a:normAutofit/>
          </a:bodyPr>
          <a:lstStyle/>
          <a:p>
            <a:pPr marL="0" indent="0">
              <a:buNone/>
            </a:pPr>
            <a:r>
              <a:rPr lang="it-IT" dirty="0">
                <a:latin typeface="Bodoni MT" panose="02070603080606020203" pitchFamily="18" charset="0"/>
              </a:rPr>
              <a:t>Anche questa citta è ricca di mura , chiese e castelli , ma soprattutto molto turistica . </a:t>
            </a:r>
          </a:p>
          <a:p>
            <a:pPr marL="0" indent="0">
              <a:buNone/>
            </a:pPr>
            <a:r>
              <a:rPr lang="it-IT" dirty="0">
                <a:latin typeface="Bodoni MT" panose="02070603080606020203" pitchFamily="18" charset="0"/>
              </a:rPr>
              <a:t>Consiglio di visitarla   </a:t>
            </a:r>
          </a:p>
        </p:txBody>
      </p:sp>
      <p:pic>
        <p:nvPicPr>
          <p:cNvPr id="5" name="Immagine 4">
            <a:extLst>
              <a:ext uri="{FF2B5EF4-FFF2-40B4-BE49-F238E27FC236}">
                <a16:creationId xmlns:a16="http://schemas.microsoft.com/office/drawing/2014/main" id="{6F479DA0-51EA-4F19-99D1-45AA467ADD36}"/>
              </a:ext>
            </a:extLst>
          </p:cNvPr>
          <p:cNvPicPr>
            <a:picLocks noChangeAspect="1"/>
          </p:cNvPicPr>
          <p:nvPr/>
        </p:nvPicPr>
        <p:blipFill>
          <a:blip r:embed="rId2"/>
          <a:stretch>
            <a:fillRect/>
          </a:stretch>
        </p:blipFill>
        <p:spPr>
          <a:xfrm>
            <a:off x="514364" y="3251200"/>
            <a:ext cx="1815928" cy="2938509"/>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B5094B2C-EA42-448E-B267-302F746E9121}"/>
              </a:ext>
            </a:extLst>
          </p:cNvPr>
          <p:cNvPicPr>
            <a:picLocks noChangeAspect="1"/>
          </p:cNvPicPr>
          <p:nvPr/>
        </p:nvPicPr>
        <p:blipFill>
          <a:blip r:embed="rId3"/>
          <a:stretch>
            <a:fillRect/>
          </a:stretch>
        </p:blipFill>
        <p:spPr>
          <a:xfrm>
            <a:off x="514364" y="1243733"/>
            <a:ext cx="3269941" cy="1714129"/>
          </a:xfrm>
          <a:prstGeom prst="rect">
            <a:avLst/>
          </a:prstGeom>
          <a:ln>
            <a:noFill/>
          </a:ln>
          <a:effectLst>
            <a:softEdge rad="112500"/>
          </a:effectLst>
        </p:spPr>
      </p:pic>
      <p:pic>
        <p:nvPicPr>
          <p:cNvPr id="9" name="Immagine 8">
            <a:extLst>
              <a:ext uri="{FF2B5EF4-FFF2-40B4-BE49-F238E27FC236}">
                <a16:creationId xmlns:a16="http://schemas.microsoft.com/office/drawing/2014/main" id="{2DE55101-A401-474D-84BB-C37B4A43240C}"/>
              </a:ext>
            </a:extLst>
          </p:cNvPr>
          <p:cNvPicPr>
            <a:picLocks noChangeAspect="1"/>
          </p:cNvPicPr>
          <p:nvPr/>
        </p:nvPicPr>
        <p:blipFill>
          <a:blip r:embed="rId4"/>
          <a:stretch>
            <a:fillRect/>
          </a:stretch>
        </p:blipFill>
        <p:spPr>
          <a:xfrm>
            <a:off x="7156436" y="3251200"/>
            <a:ext cx="4521200" cy="3149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magine 10">
            <a:extLst>
              <a:ext uri="{FF2B5EF4-FFF2-40B4-BE49-F238E27FC236}">
                <a16:creationId xmlns:a16="http://schemas.microsoft.com/office/drawing/2014/main" id="{483D78FF-818B-45AB-B79A-88B71FCA4F9B}"/>
              </a:ext>
            </a:extLst>
          </p:cNvPr>
          <p:cNvPicPr>
            <a:picLocks noChangeAspect="1"/>
          </p:cNvPicPr>
          <p:nvPr/>
        </p:nvPicPr>
        <p:blipFill>
          <a:blip r:embed="rId5"/>
          <a:stretch>
            <a:fillRect/>
          </a:stretch>
        </p:blipFill>
        <p:spPr>
          <a:xfrm>
            <a:off x="3406984" y="3708400"/>
            <a:ext cx="2132013" cy="314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magine 12">
            <a:extLst>
              <a:ext uri="{FF2B5EF4-FFF2-40B4-BE49-F238E27FC236}">
                <a16:creationId xmlns:a16="http://schemas.microsoft.com/office/drawing/2014/main" id="{668EE19C-2CC7-4EBD-8F58-2575E03C0FE3}"/>
              </a:ext>
            </a:extLst>
          </p:cNvPr>
          <p:cNvPicPr>
            <a:picLocks noChangeAspect="1"/>
          </p:cNvPicPr>
          <p:nvPr/>
        </p:nvPicPr>
        <p:blipFill>
          <a:blip r:embed="rId6"/>
          <a:stretch>
            <a:fillRect/>
          </a:stretch>
        </p:blipFill>
        <p:spPr>
          <a:xfrm>
            <a:off x="4114800" y="1269454"/>
            <a:ext cx="3962400" cy="19617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80809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2302FF-0166-414F-82E5-12403571E372}"/>
              </a:ext>
            </a:extLst>
          </p:cNvPr>
          <p:cNvSpPr>
            <a:spLocks noGrp="1"/>
          </p:cNvSpPr>
          <p:nvPr>
            <p:ph type="title"/>
          </p:nvPr>
        </p:nvSpPr>
        <p:spPr>
          <a:xfrm>
            <a:off x="4612640" y="0"/>
            <a:ext cx="6187441" cy="1540190"/>
          </a:xfrm>
        </p:spPr>
        <p:txBody>
          <a:bodyPr>
            <a:normAutofit fontScale="90000"/>
          </a:bodyPr>
          <a:lstStyle/>
          <a:p>
            <a:r>
              <a:rPr lang="it-IT" sz="5400" dirty="0">
                <a:latin typeface="Algerian" panose="04020705040A02060702" pitchFamily="82" charset="0"/>
              </a:rPr>
              <a:t>Malta National aquarium </a:t>
            </a:r>
          </a:p>
        </p:txBody>
      </p:sp>
      <p:sp>
        <p:nvSpPr>
          <p:cNvPr id="3" name="Segnaposto contenuto 2">
            <a:extLst>
              <a:ext uri="{FF2B5EF4-FFF2-40B4-BE49-F238E27FC236}">
                <a16:creationId xmlns:a16="http://schemas.microsoft.com/office/drawing/2014/main" id="{C829FCF8-0A65-4EA8-BE25-417FAC85E424}"/>
              </a:ext>
            </a:extLst>
          </p:cNvPr>
          <p:cNvSpPr>
            <a:spLocks noGrp="1"/>
          </p:cNvSpPr>
          <p:nvPr>
            <p:ph idx="1"/>
          </p:nvPr>
        </p:nvSpPr>
        <p:spPr>
          <a:xfrm>
            <a:off x="4157565" y="1540190"/>
            <a:ext cx="7963315" cy="628926"/>
          </a:xfrm>
        </p:spPr>
        <p:txBody>
          <a:bodyPr>
            <a:normAutofit lnSpcReduction="10000"/>
          </a:bodyPr>
          <a:lstStyle/>
          <a:p>
            <a:pPr marL="0" indent="0">
              <a:buNone/>
            </a:pPr>
            <a:r>
              <a:rPr lang="it-IT" dirty="0">
                <a:latin typeface="Bodoni MT" panose="02070603080606020203" pitchFamily="18" charset="0"/>
              </a:rPr>
              <a:t>L’acquario Nazionale di Malta mi ha veramente stupito soprattutto la grande quantità di specie marine lasciandoci tutti  a bocca aperta .</a:t>
            </a:r>
          </a:p>
        </p:txBody>
      </p:sp>
      <p:pic>
        <p:nvPicPr>
          <p:cNvPr id="5" name="Immagine 4">
            <a:extLst>
              <a:ext uri="{FF2B5EF4-FFF2-40B4-BE49-F238E27FC236}">
                <a16:creationId xmlns:a16="http://schemas.microsoft.com/office/drawing/2014/main" id="{00F0C6C7-992B-49AC-B59D-C95E80EBD5CF}"/>
              </a:ext>
            </a:extLst>
          </p:cNvPr>
          <p:cNvPicPr>
            <a:picLocks noChangeAspect="1"/>
          </p:cNvPicPr>
          <p:nvPr/>
        </p:nvPicPr>
        <p:blipFill>
          <a:blip r:embed="rId2"/>
          <a:stretch>
            <a:fillRect/>
          </a:stretch>
        </p:blipFill>
        <p:spPr>
          <a:xfrm>
            <a:off x="335280" y="2707640"/>
            <a:ext cx="2733040" cy="1808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magine 6">
            <a:extLst>
              <a:ext uri="{FF2B5EF4-FFF2-40B4-BE49-F238E27FC236}">
                <a16:creationId xmlns:a16="http://schemas.microsoft.com/office/drawing/2014/main" id="{DCC24E57-DAF3-4E5B-883D-ECB9758446AF}"/>
              </a:ext>
            </a:extLst>
          </p:cNvPr>
          <p:cNvPicPr>
            <a:picLocks noChangeAspect="1"/>
          </p:cNvPicPr>
          <p:nvPr/>
        </p:nvPicPr>
        <p:blipFill>
          <a:blip r:embed="rId3"/>
          <a:stretch>
            <a:fillRect/>
          </a:stretch>
        </p:blipFill>
        <p:spPr>
          <a:xfrm>
            <a:off x="8539790" y="2266604"/>
            <a:ext cx="1319213" cy="28244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magine 8">
            <a:extLst>
              <a:ext uri="{FF2B5EF4-FFF2-40B4-BE49-F238E27FC236}">
                <a16:creationId xmlns:a16="http://schemas.microsoft.com/office/drawing/2014/main" id="{33403F84-853E-4FA8-9E95-1E18B2F1059F}"/>
              </a:ext>
            </a:extLst>
          </p:cNvPr>
          <p:cNvPicPr>
            <a:picLocks noChangeAspect="1"/>
          </p:cNvPicPr>
          <p:nvPr/>
        </p:nvPicPr>
        <p:blipFill>
          <a:blip r:embed="rId4"/>
          <a:stretch>
            <a:fillRect/>
          </a:stretch>
        </p:blipFill>
        <p:spPr>
          <a:xfrm>
            <a:off x="1062672" y="4990793"/>
            <a:ext cx="2125344" cy="1696720"/>
          </a:xfrm>
          <a:prstGeom prst="rect">
            <a:avLst/>
          </a:prstGeom>
          <a:ln>
            <a:noFill/>
          </a:ln>
          <a:effectLst>
            <a:softEdge rad="112500"/>
          </a:effectLst>
        </p:spPr>
      </p:pic>
      <p:pic>
        <p:nvPicPr>
          <p:cNvPr id="11" name="Immagine 10">
            <a:extLst>
              <a:ext uri="{FF2B5EF4-FFF2-40B4-BE49-F238E27FC236}">
                <a16:creationId xmlns:a16="http://schemas.microsoft.com/office/drawing/2014/main" id="{6FAF62AF-0FC5-4D06-B6F5-6BE957CFF454}"/>
              </a:ext>
            </a:extLst>
          </p:cNvPr>
          <p:cNvPicPr>
            <a:picLocks noChangeAspect="1"/>
          </p:cNvPicPr>
          <p:nvPr/>
        </p:nvPicPr>
        <p:blipFill>
          <a:blip r:embed="rId5"/>
          <a:stretch>
            <a:fillRect/>
          </a:stretch>
        </p:blipFill>
        <p:spPr>
          <a:xfrm>
            <a:off x="934878" y="526816"/>
            <a:ext cx="2380932" cy="16967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Immagine 12">
            <a:extLst>
              <a:ext uri="{FF2B5EF4-FFF2-40B4-BE49-F238E27FC236}">
                <a16:creationId xmlns:a16="http://schemas.microsoft.com/office/drawing/2014/main" id="{AB05C1B6-F27E-4E8C-A4CD-3B62BABBB91D}"/>
              </a:ext>
            </a:extLst>
          </p:cNvPr>
          <p:cNvPicPr>
            <a:picLocks noChangeAspect="1"/>
          </p:cNvPicPr>
          <p:nvPr/>
        </p:nvPicPr>
        <p:blipFill>
          <a:blip r:embed="rId6"/>
          <a:stretch>
            <a:fillRect/>
          </a:stretch>
        </p:blipFill>
        <p:spPr>
          <a:xfrm>
            <a:off x="3381483" y="2352964"/>
            <a:ext cx="4473996" cy="2651760"/>
          </a:xfrm>
          <a:prstGeom prst="rect">
            <a:avLst/>
          </a:prstGeom>
          <a:ln>
            <a:no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F670E131-1347-447E-8E14-A5AFE8E6A455}"/>
              </a:ext>
            </a:extLst>
          </p:cNvPr>
          <p:cNvPicPr>
            <a:picLocks noChangeAspect="1"/>
          </p:cNvPicPr>
          <p:nvPr/>
        </p:nvPicPr>
        <p:blipFill>
          <a:blip r:embed="rId7"/>
          <a:stretch>
            <a:fillRect/>
          </a:stretch>
        </p:blipFill>
        <p:spPr>
          <a:xfrm>
            <a:off x="10364788" y="2337166"/>
            <a:ext cx="1491932" cy="31597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Immagine 20">
            <a:extLst>
              <a:ext uri="{FF2B5EF4-FFF2-40B4-BE49-F238E27FC236}">
                <a16:creationId xmlns:a16="http://schemas.microsoft.com/office/drawing/2014/main" id="{14B98117-93C1-4F5E-B37D-EA9D643C13E6}"/>
              </a:ext>
            </a:extLst>
          </p:cNvPr>
          <p:cNvPicPr>
            <a:picLocks noChangeAspect="1"/>
          </p:cNvPicPr>
          <p:nvPr/>
        </p:nvPicPr>
        <p:blipFill>
          <a:blip r:embed="rId8"/>
          <a:stretch>
            <a:fillRect/>
          </a:stretch>
        </p:blipFill>
        <p:spPr>
          <a:xfrm>
            <a:off x="3612943" y="5172775"/>
            <a:ext cx="2661920" cy="15401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Immagine 24">
            <a:extLst>
              <a:ext uri="{FF2B5EF4-FFF2-40B4-BE49-F238E27FC236}">
                <a16:creationId xmlns:a16="http://schemas.microsoft.com/office/drawing/2014/main" id="{19AE3D64-37E6-4991-BC7A-0EF60D1BBF9D}"/>
              </a:ext>
            </a:extLst>
          </p:cNvPr>
          <p:cNvPicPr>
            <a:picLocks noChangeAspect="1"/>
          </p:cNvPicPr>
          <p:nvPr/>
        </p:nvPicPr>
        <p:blipFill>
          <a:blip r:embed="rId9"/>
          <a:stretch>
            <a:fillRect/>
          </a:stretch>
        </p:blipFill>
        <p:spPr>
          <a:xfrm>
            <a:off x="6757773" y="5284535"/>
            <a:ext cx="2779823" cy="1428429"/>
          </a:xfrm>
          <a:prstGeom prst="rect">
            <a:avLst/>
          </a:prstGeom>
          <a:ln>
            <a:noFill/>
          </a:ln>
          <a:effectLst>
            <a:softEdge rad="112500"/>
          </a:effectLst>
        </p:spPr>
      </p:pic>
    </p:spTree>
    <p:extLst>
      <p:ext uri="{BB962C8B-B14F-4D97-AF65-F5344CB8AC3E}">
        <p14:creationId xmlns:p14="http://schemas.microsoft.com/office/powerpoint/2010/main" val="23159197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9BCE30-FA35-4335-BF69-B246A1E7CF7C}"/>
              </a:ext>
            </a:extLst>
          </p:cNvPr>
          <p:cNvSpPr>
            <a:spLocks noGrp="1"/>
          </p:cNvSpPr>
          <p:nvPr>
            <p:ph type="title"/>
          </p:nvPr>
        </p:nvSpPr>
        <p:spPr>
          <a:xfrm>
            <a:off x="3434080" y="436150"/>
            <a:ext cx="8911687" cy="1280890"/>
          </a:xfrm>
        </p:spPr>
        <p:txBody>
          <a:bodyPr>
            <a:normAutofit/>
          </a:bodyPr>
          <a:lstStyle/>
          <a:p>
            <a:r>
              <a:rPr lang="it-IT" sz="5400" dirty="0">
                <a:latin typeface="Algerian" panose="04020705040A02060702" pitchFamily="82" charset="0"/>
              </a:rPr>
              <a:t>Limestone </a:t>
            </a:r>
            <a:r>
              <a:rPr lang="it-IT" sz="5400" dirty="0" err="1">
                <a:latin typeface="Algerian" panose="04020705040A02060702" pitchFamily="82" charset="0"/>
              </a:rPr>
              <a:t>quarry</a:t>
            </a:r>
            <a:endParaRPr lang="it-IT" sz="5400" dirty="0">
              <a:latin typeface="Algerian" panose="04020705040A02060702" pitchFamily="82" charset="0"/>
            </a:endParaRPr>
          </a:p>
        </p:txBody>
      </p:sp>
      <p:sp>
        <p:nvSpPr>
          <p:cNvPr id="3" name="Segnaposto contenuto 2">
            <a:extLst>
              <a:ext uri="{FF2B5EF4-FFF2-40B4-BE49-F238E27FC236}">
                <a16:creationId xmlns:a16="http://schemas.microsoft.com/office/drawing/2014/main" id="{947A23EA-136E-4096-90E3-8DB819B5057E}"/>
              </a:ext>
            </a:extLst>
          </p:cNvPr>
          <p:cNvSpPr>
            <a:spLocks noGrp="1"/>
          </p:cNvSpPr>
          <p:nvPr>
            <p:ph idx="1"/>
          </p:nvPr>
        </p:nvSpPr>
        <p:spPr>
          <a:xfrm>
            <a:off x="3434080" y="1645920"/>
            <a:ext cx="7948612" cy="746760"/>
          </a:xfrm>
        </p:spPr>
        <p:txBody>
          <a:bodyPr>
            <a:normAutofit/>
          </a:bodyPr>
          <a:lstStyle/>
          <a:p>
            <a:pPr marL="0" indent="0">
              <a:buNone/>
            </a:pPr>
            <a:r>
              <a:rPr lang="en-US" dirty="0">
                <a:latin typeface="Bodoni MT" panose="02070603080606020203" pitchFamily="18" charset="0"/>
              </a:rPr>
              <a:t>Another thing I recommend visiting is the limestone quarry, with an equipped museum inside where its history is well explained</a:t>
            </a:r>
            <a:r>
              <a:rPr lang="it-IT" dirty="0">
                <a:latin typeface="Bodoni MT" panose="02070603080606020203" pitchFamily="18" charset="0"/>
              </a:rPr>
              <a:t>.</a:t>
            </a:r>
          </a:p>
        </p:txBody>
      </p:sp>
      <p:pic>
        <p:nvPicPr>
          <p:cNvPr id="5" name="Immagine 4">
            <a:extLst>
              <a:ext uri="{FF2B5EF4-FFF2-40B4-BE49-F238E27FC236}">
                <a16:creationId xmlns:a16="http://schemas.microsoft.com/office/drawing/2014/main" id="{69CA5495-12B5-4F65-AE1B-E89E7FD2985B}"/>
              </a:ext>
            </a:extLst>
          </p:cNvPr>
          <p:cNvPicPr>
            <a:picLocks noChangeAspect="1"/>
          </p:cNvPicPr>
          <p:nvPr/>
        </p:nvPicPr>
        <p:blipFill>
          <a:blip r:embed="rId2"/>
          <a:stretch>
            <a:fillRect/>
          </a:stretch>
        </p:blipFill>
        <p:spPr>
          <a:xfrm>
            <a:off x="475829" y="284480"/>
            <a:ext cx="2060929" cy="32816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Immagine 6">
            <a:extLst>
              <a:ext uri="{FF2B5EF4-FFF2-40B4-BE49-F238E27FC236}">
                <a16:creationId xmlns:a16="http://schemas.microsoft.com/office/drawing/2014/main" id="{2EDFBE00-AEE8-4A80-99B6-D310A5E4D4BA}"/>
              </a:ext>
            </a:extLst>
          </p:cNvPr>
          <p:cNvPicPr>
            <a:picLocks noChangeAspect="1"/>
          </p:cNvPicPr>
          <p:nvPr/>
        </p:nvPicPr>
        <p:blipFill>
          <a:blip r:embed="rId3"/>
          <a:stretch>
            <a:fillRect/>
          </a:stretch>
        </p:blipFill>
        <p:spPr>
          <a:xfrm>
            <a:off x="4664286" y="2682238"/>
            <a:ext cx="2265679" cy="3609341"/>
          </a:xfrm>
          <a:prstGeom prst="rect">
            <a:avLst/>
          </a:prstGeom>
          <a:ln>
            <a:noFill/>
          </a:ln>
          <a:effectLst>
            <a:softEdge rad="112500"/>
          </a:effectLst>
        </p:spPr>
      </p:pic>
      <p:pic>
        <p:nvPicPr>
          <p:cNvPr id="9" name="Immagine 8">
            <a:extLst>
              <a:ext uri="{FF2B5EF4-FFF2-40B4-BE49-F238E27FC236}">
                <a16:creationId xmlns:a16="http://schemas.microsoft.com/office/drawing/2014/main" id="{2A33E17B-D260-4496-9193-D16D30D23CBE}"/>
              </a:ext>
            </a:extLst>
          </p:cNvPr>
          <p:cNvPicPr>
            <a:picLocks noChangeAspect="1"/>
          </p:cNvPicPr>
          <p:nvPr/>
        </p:nvPicPr>
        <p:blipFill>
          <a:blip r:embed="rId4"/>
          <a:stretch>
            <a:fillRect/>
          </a:stretch>
        </p:blipFill>
        <p:spPr>
          <a:xfrm>
            <a:off x="7662331" y="2682238"/>
            <a:ext cx="4185920" cy="20726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magine 10">
            <a:extLst>
              <a:ext uri="{FF2B5EF4-FFF2-40B4-BE49-F238E27FC236}">
                <a16:creationId xmlns:a16="http://schemas.microsoft.com/office/drawing/2014/main" id="{AECAB0F1-7746-438B-AEDC-2C360924891E}"/>
              </a:ext>
            </a:extLst>
          </p:cNvPr>
          <p:cNvPicPr>
            <a:picLocks noChangeAspect="1"/>
          </p:cNvPicPr>
          <p:nvPr/>
        </p:nvPicPr>
        <p:blipFill>
          <a:blip r:embed="rId5"/>
          <a:stretch>
            <a:fillRect/>
          </a:stretch>
        </p:blipFill>
        <p:spPr>
          <a:xfrm>
            <a:off x="2280075" y="3850639"/>
            <a:ext cx="1651846" cy="27228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49842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50CADF-CB39-469B-9EF3-377A3B45B201}"/>
              </a:ext>
            </a:extLst>
          </p:cNvPr>
          <p:cNvSpPr>
            <a:spLocks noGrp="1"/>
          </p:cNvSpPr>
          <p:nvPr>
            <p:ph type="title"/>
          </p:nvPr>
        </p:nvSpPr>
        <p:spPr>
          <a:xfrm>
            <a:off x="5659120" y="217710"/>
            <a:ext cx="5916612" cy="971010"/>
          </a:xfrm>
        </p:spPr>
        <p:txBody>
          <a:bodyPr>
            <a:normAutofit/>
          </a:bodyPr>
          <a:lstStyle/>
          <a:p>
            <a:r>
              <a:rPr lang="it-IT" sz="5400" dirty="0">
                <a:latin typeface="Algerian" panose="04020705040A02060702" pitchFamily="82" charset="0"/>
              </a:rPr>
              <a:t>Return day</a:t>
            </a:r>
          </a:p>
        </p:txBody>
      </p:sp>
      <p:sp>
        <p:nvSpPr>
          <p:cNvPr id="3" name="Segnaposto contenuto 2">
            <a:extLst>
              <a:ext uri="{FF2B5EF4-FFF2-40B4-BE49-F238E27FC236}">
                <a16:creationId xmlns:a16="http://schemas.microsoft.com/office/drawing/2014/main" id="{557025C3-9B7E-40C2-9F2A-24960695A08D}"/>
              </a:ext>
            </a:extLst>
          </p:cNvPr>
          <p:cNvSpPr>
            <a:spLocks noGrp="1"/>
          </p:cNvSpPr>
          <p:nvPr>
            <p:ph idx="1"/>
          </p:nvPr>
        </p:nvSpPr>
        <p:spPr>
          <a:xfrm>
            <a:off x="7203440" y="1107440"/>
            <a:ext cx="4565332" cy="5334000"/>
          </a:xfrm>
        </p:spPr>
        <p:txBody>
          <a:bodyPr>
            <a:normAutofit/>
          </a:bodyPr>
          <a:lstStyle/>
          <a:p>
            <a:pPr marL="0" indent="0">
              <a:buNone/>
            </a:pPr>
            <a:r>
              <a:rPr lang="en-US" dirty="0">
                <a:latin typeface="Bodoni MT" panose="02070603080606020203" pitchFamily="18" charset="0"/>
              </a:rPr>
              <a:t>The day of return starts with breakfast and then check out and then stays at the hotel until the evening waiting for the bus to the airport
Once we arrived at the airport we started the boarding of the luggage in the hold and then we headed to the security check with an immense nostalgia ..... After arriving in Cagliari, waiting for our luggage, we thought about how bad it would be to go back to the usual school desks.
Arrived in Sassari (2:30) we said goodbye and couldn't wait to go to bed.</a:t>
            </a:r>
            <a:endParaRPr lang="it-IT" dirty="0">
              <a:latin typeface="Bodoni MT" panose="02070603080606020203" pitchFamily="18" charset="0"/>
            </a:endParaRPr>
          </a:p>
        </p:txBody>
      </p:sp>
      <p:pic>
        <p:nvPicPr>
          <p:cNvPr id="7" name="Immagine 6">
            <a:extLst>
              <a:ext uri="{FF2B5EF4-FFF2-40B4-BE49-F238E27FC236}">
                <a16:creationId xmlns:a16="http://schemas.microsoft.com/office/drawing/2014/main" id="{CDC8128C-00E2-4A9B-8607-1E7DC9C3610A}"/>
              </a:ext>
            </a:extLst>
          </p:cNvPr>
          <p:cNvPicPr>
            <a:picLocks noChangeAspect="1"/>
          </p:cNvPicPr>
          <p:nvPr/>
        </p:nvPicPr>
        <p:blipFill>
          <a:blip r:embed="rId2"/>
          <a:stretch>
            <a:fillRect/>
          </a:stretch>
        </p:blipFill>
        <p:spPr>
          <a:xfrm>
            <a:off x="1134384" y="80550"/>
            <a:ext cx="2504469" cy="42265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Immagine 8">
            <a:extLst>
              <a:ext uri="{FF2B5EF4-FFF2-40B4-BE49-F238E27FC236}">
                <a16:creationId xmlns:a16="http://schemas.microsoft.com/office/drawing/2014/main" id="{4AAEBA60-4EE7-4691-8315-B5373E5A5483}"/>
              </a:ext>
            </a:extLst>
          </p:cNvPr>
          <p:cNvPicPr>
            <a:picLocks noChangeAspect="1"/>
          </p:cNvPicPr>
          <p:nvPr/>
        </p:nvPicPr>
        <p:blipFill>
          <a:blip r:embed="rId3"/>
          <a:stretch>
            <a:fillRect/>
          </a:stretch>
        </p:blipFill>
        <p:spPr>
          <a:xfrm>
            <a:off x="4003040" y="1107440"/>
            <a:ext cx="2926080" cy="533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magine 10">
            <a:extLst>
              <a:ext uri="{FF2B5EF4-FFF2-40B4-BE49-F238E27FC236}">
                <a16:creationId xmlns:a16="http://schemas.microsoft.com/office/drawing/2014/main" id="{4BDA3B48-D91B-471C-8632-863622E7349D}"/>
              </a:ext>
            </a:extLst>
          </p:cNvPr>
          <p:cNvPicPr>
            <a:picLocks noChangeAspect="1"/>
          </p:cNvPicPr>
          <p:nvPr/>
        </p:nvPicPr>
        <p:blipFill>
          <a:blip r:embed="rId4"/>
          <a:stretch>
            <a:fillRect/>
          </a:stretch>
        </p:blipFill>
        <p:spPr>
          <a:xfrm>
            <a:off x="1492041" y="4608290"/>
            <a:ext cx="1592609" cy="21691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58598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7FC916-0DEE-4926-AF26-2F7B5238F933}"/>
              </a:ext>
            </a:extLst>
          </p:cNvPr>
          <p:cNvSpPr>
            <a:spLocks noGrp="1"/>
          </p:cNvSpPr>
          <p:nvPr>
            <p:ph type="title"/>
          </p:nvPr>
        </p:nvSpPr>
        <p:spPr>
          <a:xfrm>
            <a:off x="1936811" y="201680"/>
            <a:ext cx="8318377" cy="1280890"/>
          </a:xfrm>
        </p:spPr>
        <p:txBody>
          <a:bodyPr>
            <a:noAutofit/>
          </a:bodyPr>
          <a:lstStyle/>
          <a:p>
            <a:r>
              <a:rPr lang="it-IT" sz="5400" dirty="0">
                <a:latin typeface="Algerian" panose="04020705040A02060702" pitchFamily="82" charset="0"/>
              </a:rPr>
              <a:t>A journey of </a:t>
            </a:r>
            <a:r>
              <a:rPr lang="it-IT" sz="5400" dirty="0" err="1">
                <a:latin typeface="Algerian" panose="04020705040A02060702" pitchFamily="82" charset="0"/>
              </a:rPr>
              <a:t>emotions</a:t>
            </a:r>
            <a:endParaRPr lang="it-IT" sz="5400" dirty="0">
              <a:latin typeface="Algerian" panose="04020705040A02060702" pitchFamily="82" charset="0"/>
            </a:endParaRPr>
          </a:p>
        </p:txBody>
      </p:sp>
      <p:pic>
        <p:nvPicPr>
          <p:cNvPr id="8" name="Immagine 7">
            <a:extLst>
              <a:ext uri="{FF2B5EF4-FFF2-40B4-BE49-F238E27FC236}">
                <a16:creationId xmlns:a16="http://schemas.microsoft.com/office/drawing/2014/main" id="{1CCFE320-BB1C-483E-BB07-CF90ECC7F13C}"/>
              </a:ext>
            </a:extLst>
          </p:cNvPr>
          <p:cNvPicPr>
            <a:picLocks noChangeAspect="1"/>
          </p:cNvPicPr>
          <p:nvPr/>
        </p:nvPicPr>
        <p:blipFill>
          <a:blip r:embed="rId2"/>
          <a:stretch>
            <a:fillRect/>
          </a:stretch>
        </p:blipFill>
        <p:spPr>
          <a:xfrm>
            <a:off x="5232400" y="1040905"/>
            <a:ext cx="6156960" cy="2803126"/>
          </a:xfrm>
          <a:prstGeom prst="rect">
            <a:avLst/>
          </a:prstGeom>
          <a:ln>
            <a:noFill/>
          </a:ln>
          <a:effectLst>
            <a:outerShdw blurRad="190500" algn="tl" rotWithShape="0">
              <a:srgbClr val="000000">
                <a:alpha val="70000"/>
              </a:srgbClr>
            </a:outerShdw>
          </a:effectLst>
        </p:spPr>
      </p:pic>
      <p:pic>
        <p:nvPicPr>
          <p:cNvPr id="10" name="Immagine 9">
            <a:extLst>
              <a:ext uri="{FF2B5EF4-FFF2-40B4-BE49-F238E27FC236}">
                <a16:creationId xmlns:a16="http://schemas.microsoft.com/office/drawing/2014/main" id="{CC1963B0-6965-4AB4-95F9-9BD59EF76D54}"/>
              </a:ext>
            </a:extLst>
          </p:cNvPr>
          <p:cNvPicPr>
            <a:picLocks noChangeAspect="1"/>
          </p:cNvPicPr>
          <p:nvPr/>
        </p:nvPicPr>
        <p:blipFill>
          <a:blip r:embed="rId3"/>
          <a:stretch>
            <a:fillRect/>
          </a:stretch>
        </p:blipFill>
        <p:spPr>
          <a:xfrm>
            <a:off x="589281" y="4054874"/>
            <a:ext cx="6715760" cy="28031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magine 11">
            <a:extLst>
              <a:ext uri="{FF2B5EF4-FFF2-40B4-BE49-F238E27FC236}">
                <a16:creationId xmlns:a16="http://schemas.microsoft.com/office/drawing/2014/main" id="{CC918958-F8B6-4660-99C9-3CF34327934D}"/>
              </a:ext>
            </a:extLst>
          </p:cNvPr>
          <p:cNvPicPr>
            <a:picLocks noChangeAspect="1"/>
          </p:cNvPicPr>
          <p:nvPr/>
        </p:nvPicPr>
        <p:blipFill>
          <a:blip r:embed="rId4"/>
          <a:stretch>
            <a:fillRect/>
          </a:stretch>
        </p:blipFill>
        <p:spPr>
          <a:xfrm>
            <a:off x="487680" y="1374782"/>
            <a:ext cx="4581272" cy="2297932"/>
          </a:xfrm>
          <a:prstGeom prst="rect">
            <a:avLst/>
          </a:prstGeom>
          <a:ln>
            <a:noFill/>
          </a:ln>
          <a:effectLst>
            <a:softEdge rad="112500"/>
          </a:effectLst>
        </p:spPr>
      </p:pic>
      <p:pic>
        <p:nvPicPr>
          <p:cNvPr id="14" name="Immagine 13">
            <a:extLst>
              <a:ext uri="{FF2B5EF4-FFF2-40B4-BE49-F238E27FC236}">
                <a16:creationId xmlns:a16="http://schemas.microsoft.com/office/drawing/2014/main" id="{E3FDD821-A146-4D6D-A6B0-79C852364EC0}"/>
              </a:ext>
            </a:extLst>
          </p:cNvPr>
          <p:cNvPicPr>
            <a:picLocks noChangeAspect="1"/>
          </p:cNvPicPr>
          <p:nvPr/>
        </p:nvPicPr>
        <p:blipFill>
          <a:blip r:embed="rId5"/>
          <a:stretch>
            <a:fillRect/>
          </a:stretch>
        </p:blipFill>
        <p:spPr>
          <a:xfrm>
            <a:off x="7566339" y="4328308"/>
            <a:ext cx="4246880" cy="1990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59439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1E46F6-9C24-4461-B651-64CBE64FEC71}"/>
              </a:ext>
            </a:extLst>
          </p:cNvPr>
          <p:cNvSpPr>
            <a:spLocks noGrp="1"/>
          </p:cNvSpPr>
          <p:nvPr>
            <p:ph type="title"/>
          </p:nvPr>
        </p:nvSpPr>
        <p:spPr>
          <a:xfrm>
            <a:off x="2589212" y="641866"/>
            <a:ext cx="8911687" cy="1280890"/>
          </a:xfrm>
        </p:spPr>
        <p:txBody>
          <a:bodyPr>
            <a:normAutofit/>
          </a:bodyPr>
          <a:lstStyle/>
          <a:p>
            <a:r>
              <a:rPr lang="it-IT" sz="5400" dirty="0">
                <a:latin typeface="Algerian" panose="04020705040A02060702" pitchFamily="82" charset="0"/>
              </a:rPr>
              <a:t>The </a:t>
            </a:r>
            <a:r>
              <a:rPr lang="it-IT" sz="5400" dirty="0" err="1">
                <a:latin typeface="Algerian" panose="04020705040A02060702" pitchFamily="82" charset="0"/>
              </a:rPr>
              <a:t>unexpected</a:t>
            </a:r>
            <a:endParaRPr lang="it-IT" sz="5400" dirty="0">
              <a:latin typeface="Algerian" panose="04020705040A02060702" pitchFamily="82" charset="0"/>
            </a:endParaRPr>
          </a:p>
        </p:txBody>
      </p:sp>
      <p:sp>
        <p:nvSpPr>
          <p:cNvPr id="3" name="Segnaposto contenuto 2">
            <a:extLst>
              <a:ext uri="{FF2B5EF4-FFF2-40B4-BE49-F238E27FC236}">
                <a16:creationId xmlns:a16="http://schemas.microsoft.com/office/drawing/2014/main" id="{A41CCAB4-13E6-4D66-8D97-73566070E7A9}"/>
              </a:ext>
            </a:extLst>
          </p:cNvPr>
          <p:cNvSpPr>
            <a:spLocks noGrp="1"/>
          </p:cNvSpPr>
          <p:nvPr>
            <p:ph idx="1"/>
          </p:nvPr>
        </p:nvSpPr>
        <p:spPr>
          <a:xfrm>
            <a:off x="2061716" y="1725227"/>
            <a:ext cx="8915400" cy="1879107"/>
          </a:xfrm>
        </p:spPr>
        <p:txBody>
          <a:bodyPr/>
          <a:lstStyle/>
          <a:p>
            <a:pPr marL="0" indent="0" algn="just">
              <a:buNone/>
            </a:pPr>
            <a:r>
              <a:rPr lang="en-US" dirty="0">
                <a:latin typeface="Bodoni MT" panose="02070603080606020203" pitchFamily="18" charset="0"/>
              </a:rPr>
              <a:t>Unfortunately, as soon as we arrived at the airport (Cagliari) we had a big unforeseen event, because during the boarding of the luggage in the hold one of our travel companions realized that he had forgotten his identity document. It was a disappointment for the whole group as our teammate (Andrea) would not have been able to start. He would leave two days later, with his father accompanying him and then return to Sardinia.</a:t>
            </a:r>
            <a:endParaRPr lang="en-GB" dirty="0">
              <a:latin typeface="Bodoni MT" panose="02070603080606020203" pitchFamily="18" charset="0"/>
            </a:endParaRPr>
          </a:p>
        </p:txBody>
      </p:sp>
      <p:pic>
        <p:nvPicPr>
          <p:cNvPr id="8" name="Immagine 7">
            <a:extLst>
              <a:ext uri="{FF2B5EF4-FFF2-40B4-BE49-F238E27FC236}">
                <a16:creationId xmlns:a16="http://schemas.microsoft.com/office/drawing/2014/main" id="{35A68CA8-3A8C-4D02-9A2F-0486BA8AB268}"/>
              </a:ext>
            </a:extLst>
          </p:cNvPr>
          <p:cNvPicPr>
            <a:picLocks noChangeAspect="1"/>
          </p:cNvPicPr>
          <p:nvPr/>
        </p:nvPicPr>
        <p:blipFill>
          <a:blip r:embed="rId2"/>
          <a:stretch>
            <a:fillRect/>
          </a:stretch>
        </p:blipFill>
        <p:spPr>
          <a:xfrm>
            <a:off x="2061716" y="3477986"/>
            <a:ext cx="8915400" cy="3320446"/>
          </a:xfrm>
          <a:prstGeom prst="rect">
            <a:avLst/>
          </a:prstGeom>
        </p:spPr>
      </p:pic>
    </p:spTree>
    <p:extLst>
      <p:ext uri="{BB962C8B-B14F-4D97-AF65-F5344CB8AC3E}">
        <p14:creationId xmlns:p14="http://schemas.microsoft.com/office/powerpoint/2010/main" val="1143967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FA934-6404-45BB-8CD4-8BE0EF02C641}"/>
              </a:ext>
            </a:extLst>
          </p:cNvPr>
          <p:cNvSpPr>
            <a:spLocks noGrp="1"/>
          </p:cNvSpPr>
          <p:nvPr>
            <p:ph type="title"/>
          </p:nvPr>
        </p:nvSpPr>
        <p:spPr/>
        <p:txBody>
          <a:bodyPr>
            <a:normAutofit/>
          </a:bodyPr>
          <a:lstStyle/>
          <a:p>
            <a:r>
              <a:rPr lang="it-IT" sz="5400" dirty="0">
                <a:latin typeface="Algerian" panose="04020705040A02060702" pitchFamily="82" charset="0"/>
              </a:rPr>
              <a:t>The </a:t>
            </a:r>
            <a:r>
              <a:rPr lang="it-IT" sz="5400" dirty="0" err="1">
                <a:latin typeface="Algerian" panose="04020705040A02060702" pitchFamily="82" charset="0"/>
              </a:rPr>
              <a:t>Arrival</a:t>
            </a:r>
            <a:endParaRPr lang="it-IT" sz="5400" dirty="0">
              <a:latin typeface="Algerian" panose="04020705040A02060702" pitchFamily="82" charset="0"/>
            </a:endParaRPr>
          </a:p>
        </p:txBody>
      </p:sp>
      <p:sp>
        <p:nvSpPr>
          <p:cNvPr id="3" name="Segnaposto contenuto 2">
            <a:extLst>
              <a:ext uri="{FF2B5EF4-FFF2-40B4-BE49-F238E27FC236}">
                <a16:creationId xmlns:a16="http://schemas.microsoft.com/office/drawing/2014/main" id="{86C08387-9B57-4810-A317-4025711388ED}"/>
              </a:ext>
            </a:extLst>
          </p:cNvPr>
          <p:cNvSpPr>
            <a:spLocks noGrp="1"/>
          </p:cNvSpPr>
          <p:nvPr>
            <p:ph idx="1"/>
          </p:nvPr>
        </p:nvSpPr>
        <p:spPr>
          <a:xfrm>
            <a:off x="2461149" y="1696720"/>
            <a:ext cx="8915400" cy="1280890"/>
          </a:xfrm>
        </p:spPr>
        <p:txBody>
          <a:bodyPr/>
          <a:lstStyle/>
          <a:p>
            <a:pPr marL="0" indent="0">
              <a:buNone/>
            </a:pPr>
            <a:r>
              <a:rPr lang="en-US" dirty="0">
                <a:latin typeface="Bodoni MT" panose="02070603080606020203" pitchFamily="18" charset="0"/>
              </a:rPr>
              <a:t>The arrival took place late in the evening.
We entered the hotel, filled out some paperwork and with the key to the room we went up to the rooms to go to sleep ready and loaded for the next morning.</a:t>
            </a:r>
            <a:endParaRPr lang="it-IT" dirty="0">
              <a:latin typeface="Bodoni MT" panose="02070603080606020203" pitchFamily="18" charset="0"/>
            </a:endParaRPr>
          </a:p>
        </p:txBody>
      </p:sp>
      <p:pic>
        <p:nvPicPr>
          <p:cNvPr id="7" name="Immagine 6">
            <a:extLst>
              <a:ext uri="{FF2B5EF4-FFF2-40B4-BE49-F238E27FC236}">
                <a16:creationId xmlns:a16="http://schemas.microsoft.com/office/drawing/2014/main" id="{221C1D4F-71BF-49E7-A832-85A7F16F497B}"/>
              </a:ext>
            </a:extLst>
          </p:cNvPr>
          <p:cNvPicPr>
            <a:picLocks noChangeAspect="1"/>
          </p:cNvPicPr>
          <p:nvPr/>
        </p:nvPicPr>
        <p:blipFill>
          <a:blip r:embed="rId2"/>
          <a:stretch>
            <a:fillRect/>
          </a:stretch>
        </p:blipFill>
        <p:spPr>
          <a:xfrm>
            <a:off x="2592925" y="3138711"/>
            <a:ext cx="8249699" cy="34435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37051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ADA664-FA86-4620-A108-117C9D48B3DD}"/>
              </a:ext>
            </a:extLst>
          </p:cNvPr>
          <p:cNvSpPr>
            <a:spLocks noGrp="1"/>
          </p:cNvSpPr>
          <p:nvPr>
            <p:ph type="title"/>
          </p:nvPr>
        </p:nvSpPr>
        <p:spPr/>
        <p:txBody>
          <a:bodyPr>
            <a:normAutofit/>
          </a:bodyPr>
          <a:lstStyle/>
          <a:p>
            <a:r>
              <a:rPr lang="it-IT" sz="5400" dirty="0">
                <a:latin typeface="Algerian" panose="04020705040A02060702" pitchFamily="82" charset="0"/>
              </a:rPr>
              <a:t>A </a:t>
            </a:r>
            <a:r>
              <a:rPr lang="it-IT" sz="5400" dirty="0" err="1">
                <a:latin typeface="Algerian" panose="04020705040A02060702" pitchFamily="82" charset="0"/>
              </a:rPr>
              <a:t>normal</a:t>
            </a:r>
            <a:r>
              <a:rPr lang="it-IT" sz="5400" dirty="0">
                <a:latin typeface="Algerian" panose="04020705040A02060702" pitchFamily="82" charset="0"/>
              </a:rPr>
              <a:t> day</a:t>
            </a:r>
          </a:p>
        </p:txBody>
      </p:sp>
      <p:pic>
        <p:nvPicPr>
          <p:cNvPr id="9" name="Segnaposto contenuto 8">
            <a:extLst>
              <a:ext uri="{FF2B5EF4-FFF2-40B4-BE49-F238E27FC236}">
                <a16:creationId xmlns:a16="http://schemas.microsoft.com/office/drawing/2014/main" id="{E36F5A97-8E96-4836-AE0C-A7CC2B7E0E05}"/>
              </a:ext>
            </a:extLst>
          </p:cNvPr>
          <p:cNvPicPr>
            <a:picLocks noGrp="1" noChangeAspect="1"/>
          </p:cNvPicPr>
          <p:nvPr>
            <p:ph idx="1"/>
          </p:nvPr>
        </p:nvPicPr>
        <p:blipFill>
          <a:blip r:embed="rId2"/>
          <a:stretch>
            <a:fillRect/>
          </a:stretch>
        </p:blipFill>
        <p:spPr>
          <a:xfrm>
            <a:off x="2592925" y="2275643"/>
            <a:ext cx="8396111" cy="3778250"/>
          </a:xfrm>
        </p:spPr>
      </p:pic>
    </p:spTree>
    <p:extLst>
      <p:ext uri="{BB962C8B-B14F-4D97-AF65-F5344CB8AC3E}">
        <p14:creationId xmlns:p14="http://schemas.microsoft.com/office/powerpoint/2010/main" val="185600686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B51B8-2C7D-4BBA-8CDC-9575553B707F}"/>
              </a:ext>
            </a:extLst>
          </p:cNvPr>
          <p:cNvSpPr>
            <a:spLocks noGrp="1"/>
          </p:cNvSpPr>
          <p:nvPr>
            <p:ph type="title"/>
          </p:nvPr>
        </p:nvSpPr>
        <p:spPr>
          <a:xfrm>
            <a:off x="2495271" y="153593"/>
            <a:ext cx="8911687" cy="1280890"/>
          </a:xfrm>
        </p:spPr>
        <p:txBody>
          <a:bodyPr>
            <a:normAutofit/>
          </a:bodyPr>
          <a:lstStyle/>
          <a:p>
            <a:r>
              <a:rPr lang="it-IT" sz="5400" dirty="0">
                <a:latin typeface="Algerian" panose="04020705040A02060702" pitchFamily="82" charset="0"/>
              </a:rPr>
              <a:t>The </a:t>
            </a:r>
            <a:r>
              <a:rPr lang="it-IT" sz="5400" dirty="0" err="1">
                <a:latin typeface="Algerian" panose="04020705040A02060702" pitchFamily="82" charset="0"/>
              </a:rPr>
              <a:t>morning</a:t>
            </a:r>
            <a:r>
              <a:rPr lang="it-IT" sz="5400" dirty="0">
                <a:latin typeface="Algerian" panose="04020705040A02060702" pitchFamily="82" charset="0"/>
              </a:rPr>
              <a:t> </a:t>
            </a:r>
          </a:p>
        </p:txBody>
      </p:sp>
      <p:sp>
        <p:nvSpPr>
          <p:cNvPr id="3" name="Segnaposto contenuto 2">
            <a:extLst>
              <a:ext uri="{FF2B5EF4-FFF2-40B4-BE49-F238E27FC236}">
                <a16:creationId xmlns:a16="http://schemas.microsoft.com/office/drawing/2014/main" id="{BC6C6559-7516-4D41-ACD2-A6C69015CFDE}"/>
              </a:ext>
            </a:extLst>
          </p:cNvPr>
          <p:cNvSpPr>
            <a:spLocks noGrp="1"/>
          </p:cNvSpPr>
          <p:nvPr>
            <p:ph idx="1"/>
          </p:nvPr>
        </p:nvSpPr>
        <p:spPr>
          <a:xfrm>
            <a:off x="6525086" y="1540188"/>
            <a:ext cx="4979525" cy="4913877"/>
          </a:xfrm>
        </p:spPr>
        <p:txBody>
          <a:bodyPr>
            <a:normAutofit/>
          </a:bodyPr>
          <a:lstStyle/>
          <a:p>
            <a:pPr marL="0" indent="0" algn="just">
              <a:buNone/>
            </a:pPr>
            <a:r>
              <a:rPr lang="en-US" dirty="0">
                <a:latin typeface="Bodoni MT" panose="02070603080606020203" pitchFamily="18" charset="0"/>
              </a:rPr>
              <a:t>Every morning the alarm clock was at 7:30 am, since breakfast, based on toast, </a:t>
            </a:r>
            <a:r>
              <a:rPr lang="en-US" dirty="0" err="1">
                <a:latin typeface="Bodoni MT" panose="02070603080606020203" pitchFamily="18" charset="0"/>
              </a:rPr>
              <a:t>nutella</a:t>
            </a:r>
            <a:r>
              <a:rPr lang="en-US" dirty="0">
                <a:latin typeface="Bodoni MT" panose="02070603080606020203" pitchFamily="18" charset="0"/>
              </a:rPr>
              <a:t>, mini croissants, frankfurters, eggs etc. started at 8:00 am and was very similar to what the English do. As soon as breakfast was over, we could:
</a:t>
            </a:r>
            <a:endParaRPr lang="en-US" dirty="0">
              <a:solidFill>
                <a:srgbClr val="FF0000"/>
              </a:solidFill>
              <a:latin typeface="Bodoni MT" panose="02070603080606020203" pitchFamily="18" charset="0"/>
            </a:endParaRPr>
          </a:p>
          <a:p>
            <a:pPr marL="0" indent="0" algn="just">
              <a:buNone/>
            </a:pPr>
            <a:r>
              <a:rPr lang="en-US" dirty="0">
                <a:solidFill>
                  <a:srgbClr val="FF0000"/>
                </a:solidFill>
                <a:latin typeface="Bodoni MT" panose="02070603080606020203" pitchFamily="18" charset="0"/>
              </a:rPr>
              <a:t>1.</a:t>
            </a:r>
            <a:r>
              <a:rPr lang="en-US" dirty="0">
                <a:latin typeface="Bodoni MT" panose="02070603080606020203" pitchFamily="18" charset="0"/>
              </a:rPr>
              <a:t> Stay all morning at the hotel until lunch.
</a:t>
            </a:r>
            <a:r>
              <a:rPr lang="en-US" dirty="0">
                <a:solidFill>
                  <a:srgbClr val="FF0000"/>
                </a:solidFill>
                <a:latin typeface="Bodoni MT" panose="02070603080606020203" pitchFamily="18" charset="0"/>
              </a:rPr>
              <a:t>2.</a:t>
            </a:r>
            <a:r>
              <a:rPr lang="en-US" dirty="0">
                <a:latin typeface="Bodoni MT" panose="02070603080606020203" pitchFamily="18" charset="0"/>
              </a:rPr>
              <a:t> Go for a little hike and come back before lunch. </a:t>
            </a:r>
            <a:r>
              <a:rPr lang="en-US" dirty="0">
                <a:solidFill>
                  <a:srgbClr val="FF0000"/>
                </a:solidFill>
                <a:latin typeface="Bodoni MT" panose="02070603080606020203" pitchFamily="18" charset="0"/>
              </a:rPr>
              <a:t>3. </a:t>
            </a:r>
            <a:r>
              <a:rPr lang="en-US" dirty="0">
                <a:latin typeface="Bodoni MT" panose="02070603080606020203" pitchFamily="18" charset="0"/>
              </a:rPr>
              <a:t>Or take a full day excursion (only the days                      without lessons), in this case the hotel provided us                              with a packed lunch</a:t>
            </a:r>
            <a:r>
              <a:rPr lang="it-IT" dirty="0">
                <a:solidFill>
                  <a:schemeClr val="tx1"/>
                </a:solidFill>
                <a:latin typeface="Bodoni MT" panose="02070603080606020203" pitchFamily="18" charset="0"/>
              </a:rPr>
              <a:t>.</a:t>
            </a:r>
          </a:p>
        </p:txBody>
      </p:sp>
      <p:pic>
        <p:nvPicPr>
          <p:cNvPr id="11" name="Immagine 10">
            <a:extLst>
              <a:ext uri="{FF2B5EF4-FFF2-40B4-BE49-F238E27FC236}">
                <a16:creationId xmlns:a16="http://schemas.microsoft.com/office/drawing/2014/main" id="{89A0E6CB-427E-46D1-A9EC-5B741AB58E02}"/>
              </a:ext>
            </a:extLst>
          </p:cNvPr>
          <p:cNvPicPr>
            <a:picLocks noChangeAspect="1"/>
          </p:cNvPicPr>
          <p:nvPr/>
        </p:nvPicPr>
        <p:blipFill>
          <a:blip r:embed="rId2"/>
          <a:stretch>
            <a:fillRect/>
          </a:stretch>
        </p:blipFill>
        <p:spPr>
          <a:xfrm>
            <a:off x="514669" y="1540188"/>
            <a:ext cx="5408611" cy="4698052"/>
          </a:xfrm>
          <a:prstGeom prst="rect">
            <a:avLst/>
          </a:prstGeom>
        </p:spPr>
      </p:pic>
    </p:spTree>
    <p:extLst>
      <p:ext uri="{BB962C8B-B14F-4D97-AF65-F5344CB8AC3E}">
        <p14:creationId xmlns:p14="http://schemas.microsoft.com/office/powerpoint/2010/main" val="3868805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0FBC46-FC85-45FC-8E01-E02C930A15F2}"/>
              </a:ext>
            </a:extLst>
          </p:cNvPr>
          <p:cNvSpPr>
            <a:spLocks noGrp="1"/>
          </p:cNvSpPr>
          <p:nvPr>
            <p:ph type="title"/>
          </p:nvPr>
        </p:nvSpPr>
        <p:spPr>
          <a:xfrm>
            <a:off x="2430365" y="473702"/>
            <a:ext cx="8911687" cy="1280890"/>
          </a:xfrm>
        </p:spPr>
        <p:txBody>
          <a:bodyPr>
            <a:normAutofit/>
          </a:bodyPr>
          <a:lstStyle/>
          <a:p>
            <a:r>
              <a:rPr lang="it-IT" sz="5400" dirty="0">
                <a:latin typeface="Algerian" panose="04020705040A02060702" pitchFamily="82" charset="0"/>
              </a:rPr>
              <a:t>The </a:t>
            </a:r>
            <a:r>
              <a:rPr lang="it-IT" sz="5400" dirty="0" err="1">
                <a:latin typeface="Algerian" panose="04020705040A02060702" pitchFamily="82" charset="0"/>
              </a:rPr>
              <a:t>afternoon</a:t>
            </a:r>
            <a:r>
              <a:rPr lang="it-IT" sz="5400" dirty="0">
                <a:latin typeface="Algerian" panose="04020705040A02060702" pitchFamily="82" charset="0"/>
              </a:rPr>
              <a:t> </a:t>
            </a:r>
          </a:p>
        </p:txBody>
      </p:sp>
      <p:sp>
        <p:nvSpPr>
          <p:cNvPr id="3" name="Segnaposto contenuto 2">
            <a:extLst>
              <a:ext uri="{FF2B5EF4-FFF2-40B4-BE49-F238E27FC236}">
                <a16:creationId xmlns:a16="http://schemas.microsoft.com/office/drawing/2014/main" id="{61732793-C9D1-4327-BCEA-974247419AA4}"/>
              </a:ext>
            </a:extLst>
          </p:cNvPr>
          <p:cNvSpPr>
            <a:spLocks noGrp="1"/>
          </p:cNvSpPr>
          <p:nvPr>
            <p:ph idx="1"/>
          </p:nvPr>
        </p:nvSpPr>
        <p:spPr>
          <a:xfrm>
            <a:off x="7324078" y="1680838"/>
            <a:ext cx="4180534" cy="4826493"/>
          </a:xfrm>
        </p:spPr>
        <p:txBody>
          <a:bodyPr>
            <a:normAutofit/>
          </a:bodyPr>
          <a:lstStyle/>
          <a:p>
            <a:pPr marL="0" indent="0">
              <a:buNone/>
            </a:pPr>
            <a:r>
              <a:rPr lang="en-US" dirty="0">
                <a:latin typeface="Bodoni MT" panose="02070603080606020203" pitchFamily="18" charset="0"/>
              </a:rPr>
              <a:t>The afternoon was the best part of the day for me. After lunch which started at 13:00 you could choose to do different activities such as:
</a:t>
            </a:r>
            <a:r>
              <a:rPr lang="en-US" dirty="0">
                <a:solidFill>
                  <a:srgbClr val="FF0000"/>
                </a:solidFill>
                <a:latin typeface="Bodoni MT" panose="02070603080606020203" pitchFamily="18" charset="0"/>
              </a:rPr>
              <a:t>1. </a:t>
            </a:r>
            <a:r>
              <a:rPr lang="en-US" dirty="0">
                <a:latin typeface="Bodoni MT" panose="02070603080606020203" pitchFamily="18" charset="0"/>
              </a:rPr>
              <a:t>Inside the hotel: play table tennis, stay in the pool or in the games room...
</a:t>
            </a:r>
            <a:r>
              <a:rPr lang="en-US" dirty="0">
                <a:solidFill>
                  <a:srgbClr val="FF0000"/>
                </a:solidFill>
                <a:latin typeface="Bodoni MT" panose="02070603080606020203" pitchFamily="18" charset="0"/>
              </a:rPr>
              <a:t>2. </a:t>
            </a:r>
            <a:r>
              <a:rPr lang="en-US" dirty="0">
                <a:latin typeface="Bodoni MT" panose="02070603080606020203" pitchFamily="18" charset="0"/>
              </a:rPr>
              <a:t>Continue the tour started in the morning 
</a:t>
            </a:r>
            <a:r>
              <a:rPr lang="en-US" dirty="0">
                <a:solidFill>
                  <a:srgbClr val="FF0000"/>
                </a:solidFill>
                <a:latin typeface="Bodoni MT" panose="02070603080606020203" pitchFamily="18" charset="0"/>
              </a:rPr>
              <a:t>3. </a:t>
            </a:r>
            <a:r>
              <a:rPr lang="en-US" dirty="0">
                <a:latin typeface="Bodoni MT" panose="02070603080606020203" pitchFamily="18" charset="0"/>
              </a:rPr>
              <a:t>Go to school from 14:00 until 18:15 with two 15-minute breaks, with also permission to be able to leave the classroom (during breaks). This was what we actually did most often as the other choices were only on days when there was no class</a:t>
            </a:r>
            <a:endParaRPr lang="it-IT" dirty="0">
              <a:latin typeface="Bodoni MT" panose="02070603080606020203" pitchFamily="18" charset="0"/>
            </a:endParaRPr>
          </a:p>
          <a:p>
            <a:pPr>
              <a:buFont typeface="+mj-lt"/>
              <a:buAutoNum type="arabicPeriod"/>
            </a:pPr>
            <a:endParaRPr lang="it-IT" dirty="0">
              <a:latin typeface="Bodoni MT" panose="02070603080606020203" pitchFamily="18" charset="0"/>
            </a:endParaRPr>
          </a:p>
          <a:p>
            <a:pPr marL="0" indent="0">
              <a:buNone/>
            </a:pPr>
            <a:endParaRPr lang="it-IT" dirty="0">
              <a:latin typeface="Bodoni MT" panose="02070603080606020203" pitchFamily="18" charset="0"/>
            </a:endParaRPr>
          </a:p>
        </p:txBody>
      </p:sp>
      <p:pic>
        <p:nvPicPr>
          <p:cNvPr id="5" name="Immagine 4">
            <a:extLst>
              <a:ext uri="{FF2B5EF4-FFF2-40B4-BE49-F238E27FC236}">
                <a16:creationId xmlns:a16="http://schemas.microsoft.com/office/drawing/2014/main" id="{7B16934D-93B1-4CFC-8515-76A687ADF52F}"/>
              </a:ext>
            </a:extLst>
          </p:cNvPr>
          <p:cNvPicPr>
            <a:picLocks noChangeAspect="1"/>
          </p:cNvPicPr>
          <p:nvPr/>
        </p:nvPicPr>
        <p:blipFill>
          <a:blip r:embed="rId2"/>
          <a:stretch>
            <a:fillRect/>
          </a:stretch>
        </p:blipFill>
        <p:spPr>
          <a:xfrm>
            <a:off x="523783" y="2370339"/>
            <a:ext cx="6445977" cy="3373514"/>
          </a:xfrm>
          <a:prstGeom prst="rect">
            <a:avLst/>
          </a:prstGeom>
        </p:spPr>
      </p:pic>
    </p:spTree>
    <p:extLst>
      <p:ext uri="{BB962C8B-B14F-4D97-AF65-F5344CB8AC3E}">
        <p14:creationId xmlns:p14="http://schemas.microsoft.com/office/powerpoint/2010/main" val="133604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36014C-F769-47D4-801B-687709F260EC}"/>
              </a:ext>
            </a:extLst>
          </p:cNvPr>
          <p:cNvSpPr>
            <a:spLocks noGrp="1"/>
          </p:cNvSpPr>
          <p:nvPr>
            <p:ph type="title"/>
          </p:nvPr>
        </p:nvSpPr>
        <p:spPr>
          <a:xfrm>
            <a:off x="2623405" y="233976"/>
            <a:ext cx="8911687" cy="1280890"/>
          </a:xfrm>
        </p:spPr>
        <p:txBody>
          <a:bodyPr>
            <a:normAutofit/>
          </a:bodyPr>
          <a:lstStyle/>
          <a:p>
            <a:r>
              <a:rPr lang="it-IT" sz="5400" dirty="0">
                <a:latin typeface="Algerian" panose="04020705040A02060702" pitchFamily="82" charset="0"/>
              </a:rPr>
              <a:t>In the </a:t>
            </a:r>
            <a:r>
              <a:rPr lang="it-IT" sz="5400" dirty="0" err="1">
                <a:latin typeface="Algerian" panose="04020705040A02060702" pitchFamily="82" charset="0"/>
              </a:rPr>
              <a:t>evening</a:t>
            </a:r>
            <a:r>
              <a:rPr lang="it-IT" sz="5400" dirty="0">
                <a:latin typeface="Algerian" panose="04020705040A02060702" pitchFamily="82" charset="0"/>
              </a:rPr>
              <a:t>/night</a:t>
            </a:r>
          </a:p>
        </p:txBody>
      </p:sp>
      <p:sp>
        <p:nvSpPr>
          <p:cNvPr id="3" name="Segnaposto contenuto 2">
            <a:extLst>
              <a:ext uri="{FF2B5EF4-FFF2-40B4-BE49-F238E27FC236}">
                <a16:creationId xmlns:a16="http://schemas.microsoft.com/office/drawing/2014/main" id="{9B0E97E0-5B09-49A3-ACDD-2CE2EE8FDC23}"/>
              </a:ext>
            </a:extLst>
          </p:cNvPr>
          <p:cNvSpPr>
            <a:spLocks noGrp="1"/>
          </p:cNvSpPr>
          <p:nvPr>
            <p:ph idx="1"/>
          </p:nvPr>
        </p:nvSpPr>
        <p:spPr>
          <a:xfrm>
            <a:off x="1306920" y="1255709"/>
            <a:ext cx="9578158" cy="1280890"/>
          </a:xfrm>
        </p:spPr>
        <p:txBody>
          <a:bodyPr/>
          <a:lstStyle/>
          <a:p>
            <a:pPr marL="0" indent="0">
              <a:buNone/>
            </a:pPr>
            <a:r>
              <a:rPr lang="en-US" dirty="0">
                <a:latin typeface="Bodoni MT" panose="02070603080606020203" pitchFamily="18" charset="0"/>
              </a:rPr>
              <a:t>The first act of the evening was dinner which started at 20:00 with a wide variety of food : burgers, pasta, fruit... After dinner, around 20:30/21:00, you had time until 22:00 to hang out at the hotel, and then go to your room to sleep ready for the next morning.</a:t>
            </a:r>
            <a:endParaRPr lang="it-IT" dirty="0">
              <a:latin typeface="Bodoni MT" panose="02070603080606020203" pitchFamily="18" charset="0"/>
            </a:endParaRPr>
          </a:p>
        </p:txBody>
      </p:sp>
      <p:pic>
        <p:nvPicPr>
          <p:cNvPr id="11" name="Immagine 10">
            <a:extLst>
              <a:ext uri="{FF2B5EF4-FFF2-40B4-BE49-F238E27FC236}">
                <a16:creationId xmlns:a16="http://schemas.microsoft.com/office/drawing/2014/main" id="{36411E58-6632-42BC-8165-35238692E529}"/>
              </a:ext>
            </a:extLst>
          </p:cNvPr>
          <p:cNvPicPr>
            <a:picLocks noChangeAspect="1"/>
          </p:cNvPicPr>
          <p:nvPr/>
        </p:nvPicPr>
        <p:blipFill>
          <a:blip r:embed="rId2"/>
          <a:stretch>
            <a:fillRect/>
          </a:stretch>
        </p:blipFill>
        <p:spPr>
          <a:xfrm>
            <a:off x="2185461" y="2658518"/>
            <a:ext cx="7597555" cy="3792786"/>
          </a:xfrm>
          <a:prstGeom prst="rect">
            <a:avLst/>
          </a:prstGeom>
          <a:ln>
            <a:noFill/>
          </a:ln>
          <a:effectLst>
            <a:softEdge rad="112500"/>
          </a:effectLst>
        </p:spPr>
      </p:pic>
    </p:spTree>
    <p:extLst>
      <p:ext uri="{BB962C8B-B14F-4D97-AF65-F5344CB8AC3E}">
        <p14:creationId xmlns:p14="http://schemas.microsoft.com/office/powerpoint/2010/main" val="290232476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B3109F-3274-4AA2-81B5-8DE9791C4133}"/>
              </a:ext>
            </a:extLst>
          </p:cNvPr>
          <p:cNvSpPr>
            <a:spLocks noGrp="1"/>
          </p:cNvSpPr>
          <p:nvPr>
            <p:ph type="title"/>
          </p:nvPr>
        </p:nvSpPr>
        <p:spPr>
          <a:xfrm>
            <a:off x="1492095" y="-10160"/>
            <a:ext cx="8911687" cy="1280890"/>
          </a:xfrm>
        </p:spPr>
        <p:txBody>
          <a:bodyPr>
            <a:normAutofit/>
          </a:bodyPr>
          <a:lstStyle/>
          <a:p>
            <a:r>
              <a:rPr lang="it-IT" sz="5400" dirty="0">
                <a:latin typeface="Algerian" panose="04020705040A02060702" pitchFamily="82" charset="0"/>
              </a:rPr>
              <a:t>Places to </a:t>
            </a:r>
            <a:r>
              <a:rPr lang="it-IT" sz="5400" dirty="0" err="1">
                <a:latin typeface="Algerian" panose="04020705040A02060702" pitchFamily="82" charset="0"/>
              </a:rPr>
              <a:t>visit</a:t>
            </a:r>
            <a:endParaRPr lang="it-IT" sz="5400" dirty="0">
              <a:latin typeface="Algerian" panose="04020705040A02060702" pitchFamily="82" charset="0"/>
            </a:endParaRPr>
          </a:p>
        </p:txBody>
      </p:sp>
      <p:pic>
        <p:nvPicPr>
          <p:cNvPr id="5" name="Segnaposto contenuto 4">
            <a:extLst>
              <a:ext uri="{FF2B5EF4-FFF2-40B4-BE49-F238E27FC236}">
                <a16:creationId xmlns:a16="http://schemas.microsoft.com/office/drawing/2014/main" id="{5F134DD0-5E8D-4FB0-90D8-00C60AA970FD}"/>
              </a:ext>
            </a:extLst>
          </p:cNvPr>
          <p:cNvPicPr>
            <a:picLocks noGrp="1" noChangeAspect="1"/>
          </p:cNvPicPr>
          <p:nvPr>
            <p:ph idx="1"/>
          </p:nvPr>
        </p:nvPicPr>
        <p:blipFill>
          <a:blip r:embed="rId2"/>
          <a:stretch>
            <a:fillRect/>
          </a:stretch>
        </p:blipFill>
        <p:spPr>
          <a:xfrm>
            <a:off x="396536" y="1179596"/>
            <a:ext cx="5699464" cy="3032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Immagine 6">
            <a:extLst>
              <a:ext uri="{FF2B5EF4-FFF2-40B4-BE49-F238E27FC236}">
                <a16:creationId xmlns:a16="http://schemas.microsoft.com/office/drawing/2014/main" id="{F26634F9-4436-43A6-A89D-F5DCDD2FD264}"/>
              </a:ext>
            </a:extLst>
          </p:cNvPr>
          <p:cNvPicPr>
            <a:picLocks noChangeAspect="1"/>
          </p:cNvPicPr>
          <p:nvPr/>
        </p:nvPicPr>
        <p:blipFill>
          <a:blip r:embed="rId3"/>
          <a:stretch>
            <a:fillRect/>
          </a:stretch>
        </p:blipFill>
        <p:spPr>
          <a:xfrm>
            <a:off x="6096000" y="3429000"/>
            <a:ext cx="5437572" cy="30321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magine 8">
            <a:extLst>
              <a:ext uri="{FF2B5EF4-FFF2-40B4-BE49-F238E27FC236}">
                <a16:creationId xmlns:a16="http://schemas.microsoft.com/office/drawing/2014/main" id="{D192905C-3B5F-407E-AF6F-9546BC9B8D68}"/>
              </a:ext>
            </a:extLst>
          </p:cNvPr>
          <p:cNvPicPr>
            <a:picLocks noChangeAspect="1"/>
          </p:cNvPicPr>
          <p:nvPr/>
        </p:nvPicPr>
        <p:blipFill>
          <a:blip r:embed="rId4"/>
          <a:stretch>
            <a:fillRect/>
          </a:stretch>
        </p:blipFill>
        <p:spPr>
          <a:xfrm>
            <a:off x="1057976" y="4311503"/>
            <a:ext cx="3311370" cy="2546497"/>
          </a:xfrm>
          <a:prstGeom prst="rect">
            <a:avLst/>
          </a:prstGeom>
          <a:ln>
            <a:noFill/>
          </a:ln>
          <a:effectLst>
            <a:softEdge rad="112500"/>
          </a:effectLst>
        </p:spPr>
      </p:pic>
      <p:pic>
        <p:nvPicPr>
          <p:cNvPr id="11" name="Immagine 10">
            <a:extLst>
              <a:ext uri="{FF2B5EF4-FFF2-40B4-BE49-F238E27FC236}">
                <a16:creationId xmlns:a16="http://schemas.microsoft.com/office/drawing/2014/main" id="{1A1783F7-552E-4DF2-A7BA-E37DEB89B411}"/>
              </a:ext>
            </a:extLst>
          </p:cNvPr>
          <p:cNvPicPr>
            <a:picLocks noChangeAspect="1"/>
          </p:cNvPicPr>
          <p:nvPr/>
        </p:nvPicPr>
        <p:blipFill>
          <a:blip r:embed="rId5"/>
          <a:stretch>
            <a:fillRect/>
          </a:stretch>
        </p:blipFill>
        <p:spPr>
          <a:xfrm>
            <a:off x="7270418" y="843441"/>
            <a:ext cx="4829452" cy="25855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0178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Filo">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5664</TotalTime>
  <Words>645</Words>
  <Application>Microsoft Office PowerPoint</Application>
  <PresentationFormat>Widescreen</PresentationFormat>
  <Paragraphs>28</Paragraphs>
  <Slides>14</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14</vt:i4>
      </vt:variant>
    </vt:vector>
  </HeadingPairs>
  <TitlesOfParts>
    <vt:vector size="20" baseType="lpstr">
      <vt:lpstr>Algerian</vt:lpstr>
      <vt:lpstr>Arial</vt:lpstr>
      <vt:lpstr>Bodoni MT</vt:lpstr>
      <vt:lpstr>Century Gothic</vt:lpstr>
      <vt:lpstr>Wingdings 3</vt:lpstr>
      <vt:lpstr>Filo</vt:lpstr>
      <vt:lpstr>malta</vt:lpstr>
      <vt:lpstr>A journey of emotions</vt:lpstr>
      <vt:lpstr>The unexpected</vt:lpstr>
      <vt:lpstr>The Arrival</vt:lpstr>
      <vt:lpstr>A normal day</vt:lpstr>
      <vt:lpstr>The morning </vt:lpstr>
      <vt:lpstr>The afternoon </vt:lpstr>
      <vt:lpstr>In the evening/night</vt:lpstr>
      <vt:lpstr>Places to visit</vt:lpstr>
      <vt:lpstr>Valletta</vt:lpstr>
      <vt:lpstr>Medina </vt:lpstr>
      <vt:lpstr>Malta National aquarium </vt:lpstr>
      <vt:lpstr>Limestone quarry</vt:lpstr>
      <vt:lpstr>Return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malta</dc:title>
  <dc:creator>utente</dc:creator>
  <cp:lastModifiedBy>utente</cp:lastModifiedBy>
  <cp:revision>56</cp:revision>
  <dcterms:created xsi:type="dcterms:W3CDTF">2023-10-10T16:46:51Z</dcterms:created>
  <dcterms:modified xsi:type="dcterms:W3CDTF">2023-10-16T20:07:55Z</dcterms:modified>
</cp:coreProperties>
</file>