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9" r:id="rId10"/>
    <p:sldId id="265" r:id="rId11"/>
    <p:sldId id="264" r:id="rId12"/>
    <p:sldId id="266" r:id="rId13"/>
    <p:sldId id="267" r:id="rId14"/>
    <p:sldId id="268" r:id="rId15"/>
    <p:sldId id="272" r:id="rId16"/>
    <p:sldId id="270" r:id="rId17"/>
    <p:sldId id="273" r:id="rId18"/>
    <p:sldId id="271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5D5D"/>
    <a:srgbClr val="B1B1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DB0061-D591-41DB-8707-E2715FE157DF}" v="151" dt="2023-10-18T18:46:03.157"/>
    <p1510:client id="{4D854761-E89C-4443-9E69-879355FCAC21}" v="2" dt="2023-10-18T17:20:20.635"/>
    <p1510:client id="{C2C0FDEB-FDC8-49F7-ADA2-A158039106CF}" v="406" dt="2023-10-18T14:35:14.0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>
        <p:scale>
          <a:sx n="45" d="100"/>
          <a:sy n="45" d="100"/>
        </p:scale>
        <p:origin x="-2112" y="-11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9549D6DC-E1CB-4874-BF52-C3407230D20E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1D81-C4B9-4A87-89A7-22E29E6C9200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32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31520"/>
            <a:ext cx="2628900" cy="53780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31520"/>
            <a:ext cx="7734300" cy="53780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18-69F7-427E-95A3-C1246AF46913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99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3E51-B7F7-4C24-B8E3-5471755DC0E0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8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59F-D956-4598-A3C1-AE72A5387751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349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BD69-7BD3-4731-8064-242619E92CBE}" type="datetime1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7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131"/>
            <a:ext cx="5157787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10625"/>
            <a:ext cx="5157787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49131"/>
            <a:ext cx="5183188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625"/>
            <a:ext cx="5183188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D77D9-239F-488B-9358-023C46BC7084}" type="datetime1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77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1C24-7140-4FDE-92F3-654C6E2D3C1C}" type="datetime1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65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6ACF-ECB9-4B5F-A429-08B8AC75E8EF}" type="datetime1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34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6326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1521"/>
            <a:ext cx="6172200" cy="51295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B429B-EE2A-486A-BDB9-0C848B4FAFDD}" type="datetime1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34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1564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7257"/>
            <a:ext cx="6172200" cy="517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FE4A-CB8D-40AB-BFFC-AAF37EA071CB}" type="datetime1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32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293296F-4C3A-4530-98F5-F83646ACE9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914D2BD-3C47-433D-81FE-DC6C39595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D3DD55E4-EA4F-4874-8B5B-6E0EAF4BBFC4}"/>
                </a:ext>
              </a:extLst>
            </p:cNvPr>
            <p:cNvCxnSpPr>
              <a:cxnSpLocks/>
            </p:cNvCxnSpPr>
            <p:nvPr/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32950BAF-7673-4138-AEA2-DE7D368CC357}"/>
                </a:ext>
              </a:extLst>
            </p:cNvPr>
            <p:cNvCxnSpPr>
              <a:cxnSpLocks/>
            </p:cNvCxnSpPr>
            <p:nvPr/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6BE3E2B5-EA1C-415A-941A-843C7EA148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087FA3A6-E398-4576-B6B8-3328028D84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raphic 33">
              <a:extLst>
                <a:ext uri="{FF2B5EF4-FFF2-40B4-BE49-F238E27FC236}">
                  <a16:creationId xmlns:a16="http://schemas.microsoft.com/office/drawing/2014/main" xmlns="" id="{EFB597D7-65E0-476A-B9EB-3AA6ED33884C}"/>
                </a:ext>
              </a:extLst>
            </p:cNvPr>
            <p:cNvSpPr/>
            <p:nvPr/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33">
              <a:extLst>
                <a:ext uri="{FF2B5EF4-FFF2-40B4-BE49-F238E27FC236}">
                  <a16:creationId xmlns:a16="http://schemas.microsoft.com/office/drawing/2014/main" xmlns="" id="{11AA060A-BE0E-4687-8F9E-0E2955D9796D}"/>
                </a:ext>
              </a:extLst>
            </p:cNvPr>
            <p:cNvSpPr/>
            <p:nvPr/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9408"/>
            <a:ext cx="10515600" cy="3821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0517C94-3B1E-4991-BED3-41F8B0158A00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467" y="3246434"/>
            <a:ext cx="628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73BAE12-D270-459D-897B-6833652BB16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295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44.sv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16F6374-2300-41FF-BA7E-22FADCD95D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0864D9E-0A0C-482E-86DE-9C4E729C38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38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47726" y="565603"/>
            <a:ext cx="3910046" cy="2944360"/>
          </a:xfrm>
        </p:spPr>
        <p:txBody>
          <a:bodyPr>
            <a:normAutofit/>
          </a:bodyPr>
          <a:lstStyle/>
          <a:p>
            <a:r>
              <a:rPr lang="de-DE" b="1">
                <a:ea typeface="+mj-lt"/>
                <a:cs typeface="+mj-lt"/>
              </a:rPr>
              <a:t>THE MALTA EXPERIENCE 2023!!</a:t>
            </a:r>
            <a:endParaRPr lang="it-IT"/>
          </a:p>
          <a:p>
            <a:endParaRPr lang="de-DE" dirty="0">
              <a:ea typeface="Calibri Light"/>
              <a:cs typeface="Calibri Light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47726" y="3602038"/>
            <a:ext cx="3910046" cy="2666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i="1" dirty="0" err="1">
                <a:ea typeface="+mn-lt"/>
                <a:cs typeface="+mn-lt"/>
              </a:rPr>
              <a:t>Progetto</a:t>
            </a:r>
            <a:r>
              <a:rPr lang="de-DE" i="1" dirty="0">
                <a:ea typeface="+mn-lt"/>
                <a:cs typeface="+mn-lt"/>
              </a:rPr>
              <a:t> di : Eleonora Rau ,    </a:t>
            </a:r>
            <a:r>
              <a:rPr lang="de-DE" i="1" dirty="0" err="1">
                <a:ea typeface="+mn-lt"/>
                <a:cs typeface="+mn-lt"/>
              </a:rPr>
              <a:t>Nicolò</a:t>
            </a:r>
            <a:r>
              <a:rPr lang="de-DE" i="1" dirty="0">
                <a:ea typeface="+mn-lt"/>
                <a:cs typeface="+mn-lt"/>
              </a:rPr>
              <a:t> </a:t>
            </a:r>
            <a:r>
              <a:rPr lang="de-DE" i="1" dirty="0" err="1">
                <a:ea typeface="+mn-lt"/>
                <a:cs typeface="+mn-lt"/>
              </a:rPr>
              <a:t>Rubattu</a:t>
            </a:r>
            <a:r>
              <a:rPr lang="de-DE" i="1" dirty="0">
                <a:ea typeface="+mn-lt"/>
                <a:cs typeface="+mn-lt"/>
              </a:rPr>
              <a:t> , Lorenzo Carta e Daniele Ricciardi</a:t>
            </a:r>
            <a:endParaRPr lang="it-IT" dirty="0"/>
          </a:p>
          <a:p>
            <a:endParaRPr lang="de-DE" dirty="0">
              <a:ea typeface="+mn-lt"/>
              <a:cs typeface="+mn-lt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9308B441-A18B-47F7-8F23-71A2D2ED3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168579" y="-6437"/>
            <a:ext cx="6403756" cy="6864437"/>
            <a:chOff x="5168579" y="-6437"/>
            <a:chExt cx="6403756" cy="686443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29F5E907-7127-4935-95AE-94C3D5EF40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71535" y="3375606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658C3964-BF34-4211-835A-24B827B779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71535" y="567246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4C498194-83A5-4CCE-AA0B-12C3FE68EE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71535" y="6262643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611E0718-E759-4B91-ACEE-E912EF891D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V="1">
              <a:off x="8362244" y="565603"/>
              <a:ext cx="0" cy="56970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C404F60B-CE9D-441D-8BDB-BC5C3DD7A9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68579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234367EB-8ECC-4CD8-A3E3-56DFFD051A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magine 3" descr="Malta: ecco 10 cose da non perdere - Lonely Planet">
            <a:extLst>
              <a:ext uri="{FF2B5EF4-FFF2-40B4-BE49-F238E27FC236}">
                <a16:creationId xmlns:a16="http://schemas.microsoft.com/office/drawing/2014/main" xmlns="" id="{BF30215D-5F85-5A16-30FA-D4E8578814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4" r="-2" b="-2"/>
          <a:stretch/>
        </p:blipFill>
        <p:spPr>
          <a:xfrm>
            <a:off x="5352373" y="1150838"/>
            <a:ext cx="6071687" cy="4449535"/>
          </a:xfrm>
          <a:custGeom>
            <a:avLst/>
            <a:gdLst/>
            <a:ahLst/>
            <a:cxnLst/>
            <a:rect l="l" t="t" r="r" b="b"/>
            <a:pathLst>
              <a:path w="6391928" h="4660591">
                <a:moveTo>
                  <a:pt x="2329728" y="0"/>
                </a:moveTo>
                <a:lnTo>
                  <a:pt x="2398607" y="0"/>
                </a:lnTo>
                <a:lnTo>
                  <a:pt x="3158515" y="0"/>
                </a:lnTo>
                <a:lnTo>
                  <a:pt x="3993320" y="0"/>
                </a:lnTo>
                <a:lnTo>
                  <a:pt x="4062199" y="0"/>
                </a:lnTo>
                <a:cubicBezTo>
                  <a:pt x="5348874" y="0"/>
                  <a:pt x="6391928" y="1043309"/>
                  <a:pt x="6391928" y="2330293"/>
                </a:cubicBezTo>
                <a:cubicBezTo>
                  <a:pt x="6391928" y="3617285"/>
                  <a:pt x="5348874" y="4660591"/>
                  <a:pt x="4062199" y="4660591"/>
                </a:cubicBezTo>
                <a:lnTo>
                  <a:pt x="3993320" y="4660591"/>
                </a:lnTo>
                <a:lnTo>
                  <a:pt x="3233415" y="4660591"/>
                </a:lnTo>
                <a:lnTo>
                  <a:pt x="2398607" y="4660591"/>
                </a:lnTo>
                <a:lnTo>
                  <a:pt x="2329728" y="4660591"/>
                </a:lnTo>
                <a:cubicBezTo>
                  <a:pt x="1043053" y="4660591"/>
                  <a:pt x="0" y="3617281"/>
                  <a:pt x="0" y="2330297"/>
                </a:cubicBezTo>
                <a:cubicBezTo>
                  <a:pt x="0" y="1043306"/>
                  <a:pt x="1043053" y="0"/>
                  <a:pt x="2329728" y="0"/>
                </a:cubicBezTo>
                <a:close/>
              </a:path>
            </a:pathLst>
          </a:custGeom>
          <a:ln w="127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396258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059AD101-BC08-433A-AD99-409B66C2D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3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9097C53-59D1-4DAC-AAC1-79EEEF9B91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 descr="Immagine che contiene aria aperta, cielo, pianta, albero&#10;&#10;Descrizione generata automaticamente">
            <a:extLst>
              <a:ext uri="{FF2B5EF4-FFF2-40B4-BE49-F238E27FC236}">
                <a16:creationId xmlns:a16="http://schemas.microsoft.com/office/drawing/2014/main" xmlns="" id="{65F94F64-F717-6A28-A221-12414FE14F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43175" r="1" b="25110"/>
          <a:stretch/>
        </p:blipFill>
        <p:spPr>
          <a:xfrm>
            <a:off x="1034" y="10"/>
            <a:ext cx="6081681" cy="3428990"/>
          </a:xfrm>
          <a:prstGeom prst="rect">
            <a:avLst/>
          </a:prstGeom>
          <a:ln w="12700">
            <a:noFill/>
          </a:ln>
        </p:spPr>
      </p:pic>
      <p:pic>
        <p:nvPicPr>
          <p:cNvPr id="7" name="Immagine 6" descr="Immagine che contiene aria aperta, terreno, vestiti, ruota&#10;&#10;Descrizione generata automaticamente">
            <a:extLst>
              <a:ext uri="{FF2B5EF4-FFF2-40B4-BE49-F238E27FC236}">
                <a16:creationId xmlns:a16="http://schemas.microsoft.com/office/drawing/2014/main" xmlns="" id="{A309782D-B62F-3759-301B-DDAD2562E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82" r="2" b="2"/>
          <a:stretch/>
        </p:blipFill>
        <p:spPr>
          <a:xfrm>
            <a:off x="6084901" y="10"/>
            <a:ext cx="6107099" cy="3428990"/>
          </a:xfrm>
          <a:prstGeom prst="rect">
            <a:avLst/>
          </a:prstGeom>
          <a:ln w="12700">
            <a:noFill/>
          </a:ln>
        </p:spPr>
      </p:pic>
      <p:pic>
        <p:nvPicPr>
          <p:cNvPr id="9" name="Immagine 8" descr="Immagine che contiene aria aperta, vestiti, pianta, persona&#10;&#10;Descrizione generata automaticamente">
            <a:extLst>
              <a:ext uri="{FF2B5EF4-FFF2-40B4-BE49-F238E27FC236}">
                <a16:creationId xmlns:a16="http://schemas.microsoft.com/office/drawing/2014/main" xmlns="" id="{49E5035F-EDCD-350B-449D-9F83398473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t="48118" r="-1" b="20172"/>
          <a:stretch/>
        </p:blipFill>
        <p:spPr>
          <a:xfrm>
            <a:off x="20" y="3429000"/>
            <a:ext cx="6082695" cy="3429000"/>
          </a:xfrm>
          <a:prstGeom prst="rect">
            <a:avLst/>
          </a:prstGeom>
          <a:ln w="12700">
            <a:noFill/>
          </a:ln>
        </p:spPr>
      </p:pic>
      <p:pic>
        <p:nvPicPr>
          <p:cNvPr id="4" name="Segnaposto contenuto 3" descr="Immagine che contiene vestiti, terreno, calzature, edificio&#10;&#10;Descrizione generata automaticamente">
            <a:extLst>
              <a:ext uri="{FF2B5EF4-FFF2-40B4-BE49-F238E27FC236}">
                <a16:creationId xmlns:a16="http://schemas.microsoft.com/office/drawing/2014/main" xmlns="" id="{C66955A2-5019-0AC5-D90C-3D5C2ABBF8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0000"/>
          </a:blip>
          <a:srcRect t="200" r="-3" b="-3"/>
          <a:stretch/>
        </p:blipFill>
        <p:spPr>
          <a:xfrm>
            <a:off x="6083808" y="3429000"/>
            <a:ext cx="6108192" cy="3429000"/>
          </a:xfrm>
          <a:prstGeom prst="rect">
            <a:avLst/>
          </a:prstGeom>
          <a:ln w="12700">
            <a:noFill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2FF30B2-C680-4C48-B131-1A8744BDFE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28366" y="87"/>
            <a:ext cx="10933011" cy="6864710"/>
            <a:chOff x="628366" y="87"/>
            <a:chExt cx="10933011" cy="686471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5D1FAAA1-CFB5-43BD-B419-BD6269AAC6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1282750" y="3429044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88B656C1-1C9F-4737-AA7F-40F238BD0F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6688336" y="3429043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AC312A98-2A58-460B-B6F9-C85C5649AD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28366" y="3413532"/>
              <a:ext cx="2585819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Graphic 11">
              <a:extLst>
                <a:ext uri="{FF2B5EF4-FFF2-40B4-BE49-F238E27FC236}">
                  <a16:creationId xmlns:a16="http://schemas.microsoft.com/office/drawing/2014/main" xmlns="" id="{6987FA95-828B-4427-AE54-22FE65D92F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22063" y="702002"/>
              <a:ext cx="5759819" cy="6155995"/>
            </a:xfrm>
            <a:custGeom>
              <a:avLst/>
              <a:gdLst>
                <a:gd name="connsiteX0" fmla="*/ 0 w 4320540"/>
                <a:gd name="connsiteY0" fmla="*/ 4617720 h 4617719"/>
                <a:gd name="connsiteX1" fmla="*/ 0 w 4320540"/>
                <a:gd name="connsiteY1" fmla="*/ 4268439 h 4617719"/>
                <a:gd name="connsiteX2" fmla="*/ 0 w 4320540"/>
                <a:gd name="connsiteY2" fmla="*/ 2052352 h 4617719"/>
                <a:gd name="connsiteX3" fmla="*/ 2160270 w 4320540"/>
                <a:gd name="connsiteY3" fmla="*/ 0 h 4617719"/>
                <a:gd name="connsiteX4" fmla="*/ 2160270 w 4320540"/>
                <a:gd name="connsiteY4" fmla="*/ 0 h 4617719"/>
                <a:gd name="connsiteX5" fmla="*/ 4320540 w 4320540"/>
                <a:gd name="connsiteY5" fmla="*/ 2052352 h 4617719"/>
                <a:gd name="connsiteX6" fmla="*/ 4320540 w 4320540"/>
                <a:gd name="connsiteY6" fmla="*/ 2782443 h 4617719"/>
                <a:gd name="connsiteX7" fmla="*/ 4320540 w 4320540"/>
                <a:gd name="connsiteY7" fmla="*/ 4617720 h 461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0540" h="4617719">
                  <a:moveTo>
                    <a:pt x="0" y="4617720"/>
                  </a:moveTo>
                  <a:lnTo>
                    <a:pt x="0" y="4268439"/>
                  </a:lnTo>
                  <a:lnTo>
                    <a:pt x="0" y="2052352"/>
                  </a:lnTo>
                  <a:cubicBezTo>
                    <a:pt x="0" y="918877"/>
                    <a:pt x="967169" y="0"/>
                    <a:pt x="2160270" y="0"/>
                  </a:cubicBezTo>
                  <a:lnTo>
                    <a:pt x="2160270" y="0"/>
                  </a:lnTo>
                  <a:cubicBezTo>
                    <a:pt x="3353372" y="0"/>
                    <a:pt x="4320540" y="918877"/>
                    <a:pt x="4320540" y="2052352"/>
                  </a:cubicBezTo>
                  <a:lnTo>
                    <a:pt x="4320540" y="2782443"/>
                  </a:lnTo>
                  <a:lnTo>
                    <a:pt x="4320540" y="4617720"/>
                  </a:ln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7540A6C7-1617-46AF-9B48-4D02B640DB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8974010" y="3413529"/>
              <a:ext cx="258736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C3ED40AF-5F5F-41B3-9B48-D8C5E112B4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2421" y="3435841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4116186C-F58B-447E-BB8E-D06825D118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6164" y="3435428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44F1B91-7801-9FC1-0156-623DD0593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3509" y="1722120"/>
            <a:ext cx="4429361" cy="1706877"/>
          </a:xfrm>
        </p:spPr>
        <p:txBody>
          <a:bodyPr anchor="b">
            <a:normAutofit/>
          </a:bodyPr>
          <a:lstStyle/>
          <a:p>
            <a:pPr algn="ctr"/>
            <a:r>
              <a:rPr lang="it-IT" dirty="0" err="1">
                <a:solidFill>
                  <a:srgbClr val="FFFFFF"/>
                </a:solidFill>
                <a:ea typeface="+mj-lt"/>
                <a:cs typeface="+mj-lt"/>
              </a:rPr>
              <a:t>we</a:t>
            </a:r>
            <a:r>
              <a:rPr lang="it-IT" dirty="0">
                <a:solidFill>
                  <a:srgbClr val="FFFFFF"/>
                </a:solidFill>
                <a:ea typeface="+mj-lt"/>
                <a:cs typeface="+mj-lt"/>
              </a:rPr>
              <a:t> </a:t>
            </a:r>
            <a:r>
              <a:rPr lang="it-IT" dirty="0" err="1">
                <a:solidFill>
                  <a:srgbClr val="FFFFFF"/>
                </a:solidFill>
                <a:ea typeface="+mj-lt"/>
                <a:cs typeface="+mj-lt"/>
              </a:rPr>
              <a:t>saw</a:t>
            </a:r>
            <a:r>
              <a:rPr lang="it-IT" dirty="0">
                <a:solidFill>
                  <a:srgbClr val="FFFFFF"/>
                </a:solidFill>
                <a:ea typeface="+mj-lt"/>
                <a:cs typeface="+mj-lt"/>
              </a:rPr>
              <a:t> </a:t>
            </a:r>
            <a:r>
              <a:rPr lang="it-IT" dirty="0" err="1">
                <a:solidFill>
                  <a:srgbClr val="FFFFFF"/>
                </a:solidFill>
                <a:ea typeface="+mj-lt"/>
                <a:cs typeface="+mj-lt"/>
              </a:rPr>
              <a:t>many</a:t>
            </a:r>
            <a:r>
              <a:rPr lang="it-IT" dirty="0">
                <a:solidFill>
                  <a:srgbClr val="FFFFFF"/>
                </a:solidFill>
                <a:ea typeface="+mj-lt"/>
                <a:cs typeface="+mj-lt"/>
              </a:rPr>
              <a:t> </a:t>
            </a:r>
            <a:r>
              <a:rPr lang="it-IT" dirty="0" err="1">
                <a:solidFill>
                  <a:srgbClr val="FFFFFF"/>
                </a:solidFill>
                <a:ea typeface="+mj-lt"/>
                <a:cs typeface="+mj-lt"/>
              </a:rPr>
              <a:t>things</a:t>
            </a:r>
            <a:r>
              <a:rPr lang="it-IT" dirty="0">
                <a:solidFill>
                  <a:srgbClr val="FFFFFF"/>
                </a:solidFill>
                <a:ea typeface="+mj-lt"/>
                <a:cs typeface="+mj-lt"/>
              </a:rPr>
              <a:t>(Gozo)</a:t>
            </a:r>
            <a:endParaRPr lang="it-IT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744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293296F-4C3A-4530-98F5-F83646ACE9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914D2BD-3C47-433D-81FE-DC6C39595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D3DD55E4-EA4F-4874-8B5B-6E0EAF4BBF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32950BAF-7673-4138-AEA2-DE7D368CC3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6BE3E2B5-EA1C-415A-941A-843C7EA148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087FA3A6-E398-4576-B6B8-3328028D84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Graphic 33">
              <a:extLst>
                <a:ext uri="{FF2B5EF4-FFF2-40B4-BE49-F238E27FC236}">
                  <a16:creationId xmlns:a16="http://schemas.microsoft.com/office/drawing/2014/main" xmlns="" id="{EFB597D7-65E0-476A-B9EB-3AA6ED3388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Graphic 33">
              <a:extLst>
                <a:ext uri="{FF2B5EF4-FFF2-40B4-BE49-F238E27FC236}">
                  <a16:creationId xmlns:a16="http://schemas.microsoft.com/office/drawing/2014/main" xmlns="" id="{11AA060A-BE0E-4687-8F9E-0E2955D979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xmlns="" id="{A38827F1-3359-44F6-9009-43AE2B17FE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3"/>
            <a:ext cx="12192001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7AFAD67-5350-4773-886F-D6DD7E66DB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734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Working on a thermal plant">
            <a:extLst>
              <a:ext uri="{FF2B5EF4-FFF2-40B4-BE49-F238E27FC236}">
                <a16:creationId xmlns:a16="http://schemas.microsoft.com/office/drawing/2014/main" xmlns="" id="{3AC49C08-4061-E2E0-8D32-CBFC241C5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213" r="-1" b="-1"/>
          <a:stretch/>
        </p:blipFill>
        <p:spPr>
          <a:xfrm>
            <a:off x="20" y="-1"/>
            <a:ext cx="12189789" cy="6873457"/>
          </a:xfrm>
          <a:prstGeom prst="rect">
            <a:avLst/>
          </a:prstGeom>
          <a:ln w="12700">
            <a:noFill/>
          </a:ln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3914D2BD-3C47-433D-81FE-DC6C39595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2"/>
            <a:ext cx="12192000" cy="6857996"/>
            <a:chOff x="572" y="-1"/>
            <a:chExt cx="12192000" cy="685799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D3DD55E4-EA4F-4874-8B5B-6E0EAF4BBF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32950BAF-7673-4138-AEA2-DE7D368CC3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6BE3E2B5-EA1C-415A-941A-843C7EA148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087FA3A6-E398-4576-B6B8-3328028D84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Graphic 33">
              <a:extLst>
                <a:ext uri="{FF2B5EF4-FFF2-40B4-BE49-F238E27FC236}">
                  <a16:creationId xmlns:a16="http://schemas.microsoft.com/office/drawing/2014/main" xmlns="" id="{EFB597D7-65E0-476A-B9EB-3AA6ED3388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4" name="Graphic 33">
              <a:extLst>
                <a:ext uri="{FF2B5EF4-FFF2-40B4-BE49-F238E27FC236}">
                  <a16:creationId xmlns:a16="http://schemas.microsoft.com/office/drawing/2014/main" xmlns="" id="{11AA060A-BE0E-4687-8F9E-0E2955D979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F09F91C-8CB2-D38E-A825-0744E9713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429000"/>
            <a:ext cx="7151357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Glass blowing in Malta</a:t>
            </a:r>
          </a:p>
        </p:txBody>
      </p:sp>
    </p:spTree>
    <p:extLst>
      <p:ext uri="{BB962C8B-B14F-4D97-AF65-F5344CB8AC3E}">
        <p14:creationId xmlns:p14="http://schemas.microsoft.com/office/powerpoint/2010/main" val="927471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293296F-4C3A-4530-98F5-F83646ACE9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914D2BD-3C47-433D-81FE-DC6C39595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D3DD55E4-EA4F-4874-8B5B-6E0EAF4BBF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32950BAF-7673-4138-AEA2-DE7D368CC3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6BE3E2B5-EA1C-415A-941A-843C7EA148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087FA3A6-E398-4576-B6B8-3328028D84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Graphic 33">
              <a:extLst>
                <a:ext uri="{FF2B5EF4-FFF2-40B4-BE49-F238E27FC236}">
                  <a16:creationId xmlns:a16="http://schemas.microsoft.com/office/drawing/2014/main" xmlns="" id="{EFB597D7-65E0-476A-B9EB-3AA6ED3388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xmlns="" id="{11AA060A-BE0E-4687-8F9E-0E2955D979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E2748806-3AF5-4078-830A-C1F26BF1B2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Segnaposto contenuto 3" descr="Immagine che contiene aria aperta, cielo, acqua, barca&#10;&#10;Descrizione generata automaticamente">
            <a:extLst>
              <a:ext uri="{FF2B5EF4-FFF2-40B4-BE49-F238E27FC236}">
                <a16:creationId xmlns:a16="http://schemas.microsoft.com/office/drawing/2014/main" xmlns="" id="{0221EC4F-8F6D-4EFB-FFF1-863A83BF4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r="25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4FBEBF3-C941-4CB0-8AC2-3B50E1371B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4BA16EC-62B2-C4D7-B32D-B1EACEAF5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6"/>
            <a:ext cx="4826498" cy="361062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>
                <a:solidFill>
                  <a:srgbClr val="FFFFFF"/>
                </a:solidFill>
              </a:rPr>
              <a:t>One of the many trips we took in Malta was to go to a colored glass refinery</a:t>
            </a:r>
          </a:p>
          <a:p>
            <a:pPr>
              <a:lnSpc>
                <a:spcPct val="90000"/>
              </a:lnSpc>
            </a:pPr>
            <a:endParaRPr lang="en-US" sz="4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059AD101-BC08-433A-AD99-409B66C2D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E788242-4E16-4277-AC99-8601B722B5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17CE09EF-51E8-2732-3856-237988394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823" y="2014428"/>
            <a:ext cx="3877308" cy="338804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it-IT" err="1">
                <a:latin typeface="Comic Sans MS"/>
              </a:rPr>
              <a:t>As</a:t>
            </a:r>
            <a:r>
              <a:rPr lang="it-IT">
                <a:latin typeface="Comic Sans MS"/>
              </a:rPr>
              <a:t> </a:t>
            </a:r>
            <a:r>
              <a:rPr lang="it-IT" err="1">
                <a:latin typeface="Comic Sans MS"/>
              </a:rPr>
              <a:t>soon</a:t>
            </a:r>
            <a:r>
              <a:rPr lang="it-IT">
                <a:latin typeface="Comic Sans MS"/>
              </a:rPr>
              <a:t> </a:t>
            </a:r>
            <a:r>
              <a:rPr lang="it-IT" err="1">
                <a:latin typeface="Comic Sans MS"/>
              </a:rPr>
              <a:t>as</a:t>
            </a:r>
            <a:r>
              <a:rPr lang="it-IT">
                <a:latin typeface="Comic Sans MS"/>
              </a:rPr>
              <a:t> </a:t>
            </a:r>
            <a:r>
              <a:rPr lang="it-IT" err="1">
                <a:latin typeface="Comic Sans MS"/>
              </a:rPr>
              <a:t>we</a:t>
            </a:r>
            <a:r>
              <a:rPr lang="it-IT">
                <a:latin typeface="Comic Sans MS"/>
              </a:rPr>
              <a:t> </a:t>
            </a:r>
            <a:r>
              <a:rPr lang="it-IT" err="1">
                <a:latin typeface="Comic Sans MS"/>
              </a:rPr>
              <a:t>entered</a:t>
            </a:r>
            <a:r>
              <a:rPr lang="it-IT">
                <a:latin typeface="Comic Sans MS"/>
              </a:rPr>
              <a:t> </a:t>
            </a:r>
            <a:r>
              <a:rPr lang="it-IT" err="1">
                <a:latin typeface="Comic Sans MS"/>
              </a:rPr>
              <a:t>we</a:t>
            </a:r>
            <a:r>
              <a:rPr lang="it-IT">
                <a:latin typeface="Comic Sans MS"/>
              </a:rPr>
              <a:t> </a:t>
            </a:r>
            <a:r>
              <a:rPr lang="it-IT" err="1">
                <a:latin typeface="Comic Sans MS"/>
              </a:rPr>
              <a:t>were</a:t>
            </a:r>
            <a:r>
              <a:rPr lang="it-IT">
                <a:latin typeface="Comic Sans MS"/>
              </a:rPr>
              <a:t> </a:t>
            </a:r>
            <a:r>
              <a:rPr lang="it-IT" err="1">
                <a:latin typeface="Comic Sans MS"/>
              </a:rPr>
              <a:t>surrounded</a:t>
            </a:r>
            <a:r>
              <a:rPr lang="it-IT">
                <a:latin typeface="Comic Sans MS"/>
              </a:rPr>
              <a:t> by </a:t>
            </a:r>
            <a:r>
              <a:rPr lang="it-IT" err="1">
                <a:latin typeface="Comic Sans MS"/>
              </a:rPr>
              <a:t>thousands</a:t>
            </a:r>
            <a:r>
              <a:rPr lang="it-IT">
                <a:latin typeface="Comic Sans MS"/>
              </a:rPr>
              <a:t> of </a:t>
            </a:r>
            <a:r>
              <a:rPr lang="it-IT" err="1">
                <a:latin typeface="Comic Sans MS"/>
              </a:rPr>
              <a:t>colored</a:t>
            </a:r>
            <a:r>
              <a:rPr lang="it-IT">
                <a:latin typeface="Comic Sans MS"/>
              </a:rPr>
              <a:t> glass </a:t>
            </a:r>
            <a:r>
              <a:rPr lang="it-IT" err="1">
                <a:latin typeface="Comic Sans MS"/>
              </a:rPr>
              <a:t>figurines.Immediately</a:t>
            </a:r>
            <a:r>
              <a:rPr lang="it-IT">
                <a:latin typeface="Comic Sans MS"/>
              </a:rPr>
              <a:t> </a:t>
            </a:r>
            <a:r>
              <a:rPr lang="it-IT" err="1">
                <a:latin typeface="Comic Sans MS"/>
              </a:rPr>
              <a:t>afterwards</a:t>
            </a:r>
            <a:r>
              <a:rPr lang="it-IT">
                <a:latin typeface="Comic Sans MS"/>
              </a:rPr>
              <a:t> </a:t>
            </a:r>
            <a:r>
              <a:rPr lang="it-IT" err="1">
                <a:latin typeface="Comic Sans MS"/>
              </a:rPr>
              <a:t>we</a:t>
            </a:r>
            <a:r>
              <a:rPr lang="it-IT">
                <a:latin typeface="Comic Sans MS"/>
              </a:rPr>
              <a:t> </a:t>
            </a:r>
            <a:r>
              <a:rPr lang="it-IT" err="1">
                <a:latin typeface="Comic Sans MS"/>
              </a:rPr>
              <a:t>were</a:t>
            </a:r>
            <a:r>
              <a:rPr lang="it-IT">
                <a:latin typeface="Comic Sans MS"/>
              </a:rPr>
              <a:t> </a:t>
            </a:r>
            <a:r>
              <a:rPr lang="it-IT" err="1">
                <a:latin typeface="Comic Sans MS"/>
              </a:rPr>
              <a:t>taken</a:t>
            </a:r>
            <a:r>
              <a:rPr lang="it-IT">
                <a:latin typeface="Comic Sans MS"/>
              </a:rPr>
              <a:t> to the </a:t>
            </a:r>
            <a:r>
              <a:rPr lang="it-IT" err="1">
                <a:latin typeface="Comic Sans MS"/>
              </a:rPr>
              <a:t>centerpiece</a:t>
            </a:r>
            <a:r>
              <a:rPr lang="it-IT">
                <a:latin typeface="Comic Sans MS"/>
              </a:rPr>
              <a:t> of the shop; the </a:t>
            </a:r>
            <a:r>
              <a:rPr lang="it-IT" err="1">
                <a:latin typeface="Comic Sans MS"/>
              </a:rPr>
              <a:t>refinery</a:t>
            </a:r>
            <a:r>
              <a:rPr lang="it-IT">
                <a:latin typeface="Comic Sans MS"/>
              </a:rPr>
              <a:t> </a:t>
            </a:r>
            <a:r>
              <a:rPr lang="it-IT" err="1">
                <a:latin typeface="Comic Sans MS"/>
              </a:rPr>
              <a:t>where</a:t>
            </a:r>
            <a:r>
              <a:rPr lang="it-IT">
                <a:latin typeface="Comic Sans MS"/>
              </a:rPr>
              <a:t> </a:t>
            </a:r>
            <a:r>
              <a:rPr lang="it-IT" err="1">
                <a:latin typeface="Comic Sans MS"/>
              </a:rPr>
              <a:t>we</a:t>
            </a:r>
            <a:r>
              <a:rPr lang="it-IT">
                <a:latin typeface="Comic Sans MS"/>
              </a:rPr>
              <a:t> </a:t>
            </a:r>
            <a:r>
              <a:rPr lang="it-IT" err="1">
                <a:latin typeface="Comic Sans MS"/>
              </a:rPr>
              <a:t>watched</a:t>
            </a:r>
            <a:r>
              <a:rPr lang="it-IT">
                <a:latin typeface="Comic Sans MS"/>
              </a:rPr>
              <a:t> </a:t>
            </a:r>
            <a:r>
              <a:rPr lang="it-IT" err="1">
                <a:latin typeface="Comic Sans MS"/>
              </a:rPr>
              <a:t>as</a:t>
            </a:r>
            <a:r>
              <a:rPr lang="it-IT">
                <a:latin typeface="Comic Sans MS"/>
              </a:rPr>
              <a:t> a man </a:t>
            </a:r>
            <a:r>
              <a:rPr lang="it-IT" err="1">
                <a:latin typeface="Comic Sans MS"/>
              </a:rPr>
              <a:t>created</a:t>
            </a:r>
            <a:r>
              <a:rPr lang="it-IT">
                <a:latin typeface="Comic Sans MS"/>
              </a:rPr>
              <a:t> beautiful glass </a:t>
            </a:r>
            <a:r>
              <a:rPr lang="it-IT" err="1">
                <a:latin typeface="Comic Sans MS"/>
              </a:rPr>
              <a:t>figurines</a:t>
            </a:r>
            <a:endParaRPr lang="it-IT" err="1">
              <a:latin typeface="Avenir Next LT Pro"/>
            </a:endParaRPr>
          </a:p>
          <a:p>
            <a:pPr marL="0" indent="0">
              <a:buNone/>
            </a:pPr>
            <a:endParaRPr lang="it-IT">
              <a:latin typeface="Comic Sans MS"/>
            </a:endParaRPr>
          </a:p>
          <a:p>
            <a:endParaRPr lang="it-IT">
              <a:latin typeface="Comic Sans M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72EE99BE-F641-44AE-B3DB-B6796DD385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171535" y="87"/>
            <a:ext cx="6400800" cy="6857912"/>
            <a:chOff x="5171535" y="87"/>
            <a:chExt cx="6400800" cy="685791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CF3A0186-63F0-49E2-AEF0-B36A543492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71535" y="3389697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34AD801D-6239-4C27-8056-E575D95E16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71535" y="581337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BE4A06AD-FCBA-4092-A7AF-12D897E386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71535" y="6276734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0141CA56-2436-4835-8A71-746EAF887A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1742579" y="3429043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3392BA13-F2ED-4090-9965-7CE1631C33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43379" y="3429043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Immagine 18" descr="Immagine che contiene macchina, persona, Laboratorio, fabbrica&#10;&#10;Descrizione generata automaticamente">
            <a:extLst>
              <a:ext uri="{FF2B5EF4-FFF2-40B4-BE49-F238E27FC236}">
                <a16:creationId xmlns:a16="http://schemas.microsoft.com/office/drawing/2014/main" xmlns="" id="{C5CAEC99-E5B9-6E31-8014-8A97F05C0B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36" r="27874" b="1"/>
          <a:stretch/>
        </p:blipFill>
        <p:spPr>
          <a:xfrm>
            <a:off x="5337361" y="1179980"/>
            <a:ext cx="3034574" cy="4449533"/>
          </a:xfrm>
          <a:custGeom>
            <a:avLst/>
            <a:gdLst/>
            <a:ahLst/>
            <a:cxnLst/>
            <a:rect l="l" t="t" r="r" b="b"/>
            <a:pathLst>
              <a:path w="3024884" h="4449533">
                <a:moveTo>
                  <a:pt x="2224225" y="0"/>
                </a:moveTo>
                <a:lnTo>
                  <a:pt x="2289985" y="0"/>
                </a:lnTo>
                <a:lnTo>
                  <a:pt x="3015480" y="0"/>
                </a:lnTo>
                <a:lnTo>
                  <a:pt x="3024884" y="0"/>
                </a:lnTo>
                <a:lnTo>
                  <a:pt x="3024884" y="4449533"/>
                </a:lnTo>
                <a:lnTo>
                  <a:pt x="2289985" y="4449533"/>
                </a:lnTo>
                <a:lnTo>
                  <a:pt x="2224225" y="4449533"/>
                </a:lnTo>
                <a:cubicBezTo>
                  <a:pt x="995818" y="4449533"/>
                  <a:pt x="0" y="3453470"/>
                  <a:pt x="0" y="2224768"/>
                </a:cubicBezTo>
                <a:cubicBezTo>
                  <a:pt x="0" y="996059"/>
                  <a:pt x="995818" y="0"/>
                  <a:pt x="2224225" y="0"/>
                </a:cubicBezTo>
                <a:close/>
              </a:path>
            </a:pathLst>
          </a:custGeom>
          <a:ln w="12700">
            <a:solidFill>
              <a:schemeClr val="accent4"/>
            </a:solidFill>
          </a:ln>
        </p:spPr>
      </p:pic>
      <p:pic>
        <p:nvPicPr>
          <p:cNvPr id="21" name="Immagine 20" descr="Immagine che contiene gas, fabbrica, industria, Locale degli attrezzi&#10;&#10;Descrizione generata automaticamente">
            <a:extLst>
              <a:ext uri="{FF2B5EF4-FFF2-40B4-BE49-F238E27FC236}">
                <a16:creationId xmlns:a16="http://schemas.microsoft.com/office/drawing/2014/main" xmlns="" id="{23B38913-6F8D-9E1C-8D12-2B428AE6C9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09" r="20665" b="-1"/>
          <a:stretch/>
        </p:blipFill>
        <p:spPr>
          <a:xfrm>
            <a:off x="8362244" y="1179980"/>
            <a:ext cx="3034576" cy="4449533"/>
          </a:xfrm>
          <a:custGeom>
            <a:avLst/>
            <a:gdLst/>
            <a:ahLst/>
            <a:cxnLst/>
            <a:rect l="l" t="t" r="r" b="b"/>
            <a:pathLst>
              <a:path w="3024884" h="4449533">
                <a:moveTo>
                  <a:pt x="0" y="0"/>
                </a:moveTo>
                <a:lnTo>
                  <a:pt x="734898" y="0"/>
                </a:lnTo>
                <a:lnTo>
                  <a:pt x="800658" y="0"/>
                </a:lnTo>
                <a:cubicBezTo>
                  <a:pt x="2029066" y="0"/>
                  <a:pt x="3024884" y="996063"/>
                  <a:pt x="3024884" y="2224765"/>
                </a:cubicBezTo>
                <a:cubicBezTo>
                  <a:pt x="3024884" y="3453474"/>
                  <a:pt x="2029066" y="4449533"/>
                  <a:pt x="800658" y="4449533"/>
                </a:cubicBezTo>
                <a:lnTo>
                  <a:pt x="734898" y="4449533"/>
                </a:lnTo>
                <a:lnTo>
                  <a:pt x="9404" y="4449533"/>
                </a:lnTo>
                <a:lnTo>
                  <a:pt x="0" y="4449533"/>
                </a:lnTo>
                <a:close/>
              </a:path>
            </a:pathLst>
          </a:custGeom>
          <a:ln w="12700">
            <a:solidFill>
              <a:schemeClr val="accent4"/>
            </a:solidFill>
          </a:ln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55A035D6-5E89-44D3-BD90-E043B4AE7A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362244" y="579694"/>
            <a:ext cx="0" cy="569704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B855F46A-CAC2-4F46-9426-114D73405FA8}"/>
              </a:ext>
            </a:extLst>
          </p:cNvPr>
          <p:cNvSpPr txBox="1"/>
          <p:nvPr/>
        </p:nvSpPr>
        <p:spPr>
          <a:xfrm>
            <a:off x="789482" y="1576466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 dirty="0">
              <a:solidFill>
                <a:schemeClr val="bg1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913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AE6FDE22-1F54-452D-A9BA-1BE9FDB534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3"/>
            <a:ext cx="12192001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24727BA-2777-4823-88E1-1B4B619685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AB0E0E5-A956-4B80-A317-E670B96CB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734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funerale, interno, pavimento, tavolo&#10;&#10;Descrizione generata automaticamente">
            <a:extLst>
              <a:ext uri="{FF2B5EF4-FFF2-40B4-BE49-F238E27FC236}">
                <a16:creationId xmlns:a16="http://schemas.microsoft.com/office/drawing/2014/main" xmlns="" id="{D4D673FA-BA9D-BC38-9518-DBF136B621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32386" b="3367"/>
          <a:stretch/>
        </p:blipFill>
        <p:spPr>
          <a:xfrm>
            <a:off x="20" y="-1"/>
            <a:ext cx="12191980" cy="6873463"/>
          </a:xfrm>
          <a:prstGeom prst="rect">
            <a:avLst/>
          </a:prstGeom>
          <a:ln w="12700">
            <a:noFill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8142369-1172-4897-98AF-7E16842C4A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2"/>
            <a:ext cx="12192000" cy="6857996"/>
            <a:chOff x="572" y="-1"/>
            <a:chExt cx="12192000" cy="685799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6B4EC643-469D-49F7-B2C7-FA3DA6FFAC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33C04565-7FC8-416F-9C08-F430D337F8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92BD8DCF-6634-460D-AA2E-1357451FBA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8EAC9175-245B-4886-A4F2-EEA53C13F5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Graphic 33">
              <a:extLst>
                <a:ext uri="{FF2B5EF4-FFF2-40B4-BE49-F238E27FC236}">
                  <a16:creationId xmlns:a16="http://schemas.microsoft.com/office/drawing/2014/main" xmlns="" id="{BC567658-11B8-4D35-89AE-B735346691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6" name="Graphic 33">
              <a:extLst>
                <a:ext uri="{FF2B5EF4-FFF2-40B4-BE49-F238E27FC236}">
                  <a16:creationId xmlns:a16="http://schemas.microsoft.com/office/drawing/2014/main" xmlns="" id="{B2AAA79A-1602-4193-8170-9C436D9CED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4" name="CasellaDiTesto 1">
            <a:extLst>
              <a:ext uri="{FF2B5EF4-FFF2-40B4-BE49-F238E27FC236}">
                <a16:creationId xmlns:a16="http://schemas.microsoft.com/office/drawing/2014/main" xmlns="" id="{EC731F47-3F11-B847-75B0-07E8E7F51FD5}"/>
              </a:ext>
            </a:extLst>
          </p:cNvPr>
          <p:cNvSpPr txBox="1"/>
          <p:nvPr/>
        </p:nvSpPr>
        <p:spPr>
          <a:xfrm>
            <a:off x="841248" y="4105835"/>
            <a:ext cx="8817102" cy="1918725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Finally, in order to remember that wonderful experience, we purchased a glass souvenir that we choose among: animals, earrings, necklaces and much more</a:t>
            </a:r>
          </a:p>
        </p:txBody>
      </p:sp>
    </p:spTree>
    <p:extLst>
      <p:ext uri="{BB962C8B-B14F-4D97-AF65-F5344CB8AC3E}">
        <p14:creationId xmlns:p14="http://schemas.microsoft.com/office/powerpoint/2010/main" val="3684348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2293296F-4C3A-4530-98F5-F83646ACE9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5" name="Group 35">
            <a:extLst>
              <a:ext uri="{FF2B5EF4-FFF2-40B4-BE49-F238E27FC236}">
                <a16:creationId xmlns:a16="http://schemas.microsoft.com/office/drawing/2014/main" xmlns="" id="{3914D2BD-3C47-433D-81FE-DC6C39595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D3DD55E4-EA4F-4874-8B5B-6E0EAF4BBF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37">
              <a:extLst>
                <a:ext uri="{FF2B5EF4-FFF2-40B4-BE49-F238E27FC236}">
                  <a16:creationId xmlns:a16="http://schemas.microsoft.com/office/drawing/2014/main" xmlns="" id="{32950BAF-7673-4138-AEA2-DE7D368CC3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6BE3E2B5-EA1C-415A-941A-843C7EA148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39">
              <a:extLst>
                <a:ext uri="{FF2B5EF4-FFF2-40B4-BE49-F238E27FC236}">
                  <a16:creationId xmlns:a16="http://schemas.microsoft.com/office/drawing/2014/main" xmlns="" id="{087FA3A6-E398-4576-B6B8-3328028D84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Graphic 33">
              <a:extLst>
                <a:ext uri="{FF2B5EF4-FFF2-40B4-BE49-F238E27FC236}">
                  <a16:creationId xmlns:a16="http://schemas.microsoft.com/office/drawing/2014/main" xmlns="" id="{EFB597D7-65E0-476A-B9EB-3AA6ED3388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Graphic 33">
              <a:extLst>
                <a:ext uri="{FF2B5EF4-FFF2-40B4-BE49-F238E27FC236}">
                  <a16:creationId xmlns:a16="http://schemas.microsoft.com/office/drawing/2014/main" xmlns="" id="{11AA060A-BE0E-4687-8F9E-0E2955D979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xmlns="" id="{51B63EEE-B5E3-42ED-90DF-2948123C70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667" y="4738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00DC7BE8-B819-4865-ACAD-6EE9C97212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Segnaposto contenuto 3" descr="Immagine che contiene grotta&#10;&#10;Descrizione generata automaticamente">
            <a:extLst>
              <a:ext uri="{FF2B5EF4-FFF2-40B4-BE49-F238E27FC236}">
                <a16:creationId xmlns:a16="http://schemas.microsoft.com/office/drawing/2014/main" xmlns="" id="{33BA6BA6-FD06-3B34-0C8B-D0AA13630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351" r="-2" b="-2"/>
          <a:stretch/>
        </p:blipFill>
        <p:spPr>
          <a:xfrm>
            <a:off x="635267" y="579474"/>
            <a:ext cx="10928581" cy="5695466"/>
          </a:xfrm>
          <a:prstGeom prst="rect">
            <a:avLst/>
          </a:prstGeom>
          <a:ln w="12700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3A5523E6-6E10-4D34-BF96-88ADA228C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76C47E6C-2429-4AF2-AC95-0FF7F0FCE4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E9008EFB-6919-4E9D-8F04-2D7A64AD40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50864A9D-4C89-4FB0-AEA3-0BF81EF1D4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82D5E8D5-A3BD-4F3F-BBF2-23D23033A4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Graphic 33">
              <a:extLst>
                <a:ext uri="{FF2B5EF4-FFF2-40B4-BE49-F238E27FC236}">
                  <a16:creationId xmlns:a16="http://schemas.microsoft.com/office/drawing/2014/main" xmlns="" id="{4E89C936-0082-41B0-89AC-C8E2D018A1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Graphic 33">
              <a:extLst>
                <a:ext uri="{FF2B5EF4-FFF2-40B4-BE49-F238E27FC236}">
                  <a16:creationId xmlns:a16="http://schemas.microsoft.com/office/drawing/2014/main" xmlns="" id="{E46C5BB4-19C7-4188-9A95-24E5AD0C8C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402FA028-EA22-C110-0819-73BAEC1B6423}"/>
              </a:ext>
            </a:extLst>
          </p:cNvPr>
          <p:cNvSpPr txBox="1"/>
          <p:nvPr/>
        </p:nvSpPr>
        <p:spPr>
          <a:xfrm>
            <a:off x="724524" y="99934"/>
            <a:ext cx="480934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>
                <a:ea typeface="+mn-lt"/>
                <a:cs typeface="+mn-lt"/>
              </a:rPr>
              <a:t>In  malta </a:t>
            </a:r>
            <a:r>
              <a:rPr lang="it-IT" dirty="0" err="1">
                <a:ea typeface="+mn-lt"/>
                <a:cs typeface="+mn-lt"/>
              </a:rPr>
              <a:t>we</a:t>
            </a:r>
            <a:r>
              <a:rPr lang="it-IT" dirty="0">
                <a:ea typeface="+mn-lt"/>
                <a:cs typeface="+mn-lt"/>
              </a:rPr>
              <a:t> </a:t>
            </a:r>
            <a:r>
              <a:rPr lang="it-IT" dirty="0" err="1">
                <a:ea typeface="+mn-lt"/>
                <a:cs typeface="+mn-lt"/>
              </a:rPr>
              <a:t>saw</a:t>
            </a:r>
            <a:r>
              <a:rPr lang="it-IT" dirty="0">
                <a:ea typeface="+mn-lt"/>
                <a:cs typeface="+mn-lt"/>
              </a:rPr>
              <a:t> the aquarium </a:t>
            </a:r>
          </a:p>
        </p:txBody>
      </p:sp>
    </p:spTree>
    <p:extLst>
      <p:ext uri="{BB962C8B-B14F-4D97-AF65-F5344CB8AC3E}">
        <p14:creationId xmlns:p14="http://schemas.microsoft.com/office/powerpoint/2010/main" val="427451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293296F-4C3A-4530-98F5-F83646ACE9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914D2BD-3C47-433D-81FE-DC6C39595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D3DD55E4-EA4F-4874-8B5B-6E0EAF4BBF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32950BAF-7673-4138-AEA2-DE7D368CC3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6BE3E2B5-EA1C-415A-941A-843C7EA148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087FA3A6-E398-4576-B6B8-3328028D84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Graphic 33">
              <a:extLst>
                <a:ext uri="{FF2B5EF4-FFF2-40B4-BE49-F238E27FC236}">
                  <a16:creationId xmlns:a16="http://schemas.microsoft.com/office/drawing/2014/main" xmlns="" id="{EFB597D7-65E0-476A-B9EB-3AA6ED3388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Graphic 33">
              <a:extLst>
                <a:ext uri="{FF2B5EF4-FFF2-40B4-BE49-F238E27FC236}">
                  <a16:creationId xmlns:a16="http://schemas.microsoft.com/office/drawing/2014/main" xmlns="" id="{11AA060A-BE0E-4687-8F9E-0E2955D979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F1C6B16B-9E8D-47DC-8314-0FD39065C4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984"/>
            <a:ext cx="12192000" cy="6854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15937DC0-95F0-4D80-988E-61537F6381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egnaposto contenuto 1" descr="Immagine che contiene Biologia marina, acqua, subacqueo, Organismo&#10;&#10;Descrizione generata automaticamente">
            <a:extLst>
              <a:ext uri="{FF2B5EF4-FFF2-40B4-BE49-F238E27FC236}">
                <a16:creationId xmlns:a16="http://schemas.microsoft.com/office/drawing/2014/main" xmlns="" id="{CD332197-7751-322C-3348-935162FA3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8020" r="1" b="17178"/>
          <a:stretch/>
        </p:blipFill>
        <p:spPr>
          <a:xfrm>
            <a:off x="8968" y="-6428"/>
            <a:ext cx="6095931" cy="3419958"/>
          </a:xfrm>
          <a:prstGeom prst="rect">
            <a:avLst/>
          </a:prstGeom>
          <a:ln w="12700">
            <a:noFill/>
          </a:ln>
        </p:spPr>
      </p:pic>
      <p:pic>
        <p:nvPicPr>
          <p:cNvPr id="4" name="Segnaposto contenuto 3" descr="Immagine che contiene barriera corallina, Biologia marina, subacqueo, Organismo&#10;&#10;Descrizione generata automaticamente">
            <a:extLst>
              <a:ext uri="{FF2B5EF4-FFF2-40B4-BE49-F238E27FC236}">
                <a16:creationId xmlns:a16="http://schemas.microsoft.com/office/drawing/2014/main" xmlns="" id="{45718B9F-86AA-A5AB-FFA4-3FAC7B28AA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19" r="2" b="2"/>
          <a:stretch/>
        </p:blipFill>
        <p:spPr>
          <a:xfrm flipH="1">
            <a:off x="6108700" y="69815"/>
            <a:ext cx="6066813" cy="3419909"/>
          </a:xfrm>
          <a:prstGeom prst="rect">
            <a:avLst/>
          </a:prstGeom>
          <a:ln w="12700"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84EBE3E1-7669-D49F-DF23-E9F3D9F32E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5556" r="24290" b="4"/>
          <a:stretch/>
        </p:blipFill>
        <p:spPr>
          <a:xfrm>
            <a:off x="-4" y="3413523"/>
            <a:ext cx="3222064" cy="3444474"/>
          </a:xfrm>
          <a:prstGeom prst="rect">
            <a:avLst/>
          </a:prstGeom>
          <a:ln w="12700">
            <a:noFill/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EE11F0E5-F3AE-F0CE-185C-077D79CFB0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8927" r="11229" b="-1"/>
          <a:stretch/>
        </p:blipFill>
        <p:spPr>
          <a:xfrm>
            <a:off x="8969935" y="3413521"/>
            <a:ext cx="3222065" cy="3459944"/>
          </a:xfrm>
          <a:prstGeom prst="rect">
            <a:avLst/>
          </a:prstGeom>
          <a:ln w="12700">
            <a:noFill/>
          </a:ln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8055EAC3-669B-4932-9F9B-56A51FD2A4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-3"/>
            <a:ext cx="12192001" cy="6864800"/>
            <a:chOff x="1" y="-3"/>
            <a:chExt cx="12192001" cy="68648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0D4A3E81-1091-46F7-8784-0B019D0CA2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1282750" y="3429044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B314079E-A258-49F3-A13E-819459F2C5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6688336" y="3429043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2C385EA4-D0CC-41B5-B52F-F865BE74D2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3214185" y="707707"/>
              <a:ext cx="5759825" cy="6156731"/>
            </a:xfrm>
            <a:custGeom>
              <a:avLst/>
              <a:gdLst>
                <a:gd name="connsiteX0" fmla="*/ 1939325 w 3878650"/>
                <a:gd name="connsiteY0" fmla="*/ 4363426 h 4363426"/>
                <a:gd name="connsiteX1" fmla="*/ 0 w 3878650"/>
                <a:gd name="connsiteY1" fmla="*/ 2424101 h 4363426"/>
                <a:gd name="connsiteX2" fmla="*/ 0 w 3878650"/>
                <a:gd name="connsiteY2" fmla="*/ 1734201 h 4363426"/>
                <a:gd name="connsiteX3" fmla="*/ 0 w 3878650"/>
                <a:gd name="connsiteY3" fmla="*/ 0 h 4363426"/>
                <a:gd name="connsiteX4" fmla="*/ 3878650 w 3878650"/>
                <a:gd name="connsiteY4" fmla="*/ 0 h 4363426"/>
                <a:gd name="connsiteX5" fmla="*/ 3878650 w 3878650"/>
                <a:gd name="connsiteY5" fmla="*/ 330044 h 4363426"/>
                <a:gd name="connsiteX6" fmla="*/ 3878650 w 3878650"/>
                <a:gd name="connsiteY6" fmla="*/ 2424101 h 4363426"/>
                <a:gd name="connsiteX7" fmla="*/ 1939325 w 3878650"/>
                <a:gd name="connsiteY7" fmla="*/ 4363426 h 436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8650" h="4363426">
                  <a:moveTo>
                    <a:pt x="1939325" y="4363426"/>
                  </a:moveTo>
                  <a:cubicBezTo>
                    <a:pt x="868265" y="4363426"/>
                    <a:pt x="0" y="3495161"/>
                    <a:pt x="0" y="2424101"/>
                  </a:cubicBezTo>
                  <a:lnTo>
                    <a:pt x="0" y="1734201"/>
                  </a:lnTo>
                  <a:lnTo>
                    <a:pt x="0" y="0"/>
                  </a:lnTo>
                  <a:lnTo>
                    <a:pt x="3878650" y="0"/>
                  </a:lnTo>
                  <a:lnTo>
                    <a:pt x="3878650" y="330044"/>
                  </a:lnTo>
                  <a:lnTo>
                    <a:pt x="3878650" y="2424101"/>
                  </a:lnTo>
                  <a:cubicBezTo>
                    <a:pt x="3878650" y="3495161"/>
                    <a:pt x="3010385" y="4363426"/>
                    <a:pt x="1939325" y="4363426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B468044C-76A7-4E25-93CD-716F840170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28366" y="3413532"/>
              <a:ext cx="2585819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4DCDAB0A-9969-4B3C-B6E8-632F98CA62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8974010" y="3413529"/>
              <a:ext cx="258736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05CC9E8E-BF91-4B37-8285-0F41E93CC2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2421" y="3435841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4AB30919-309A-44D3-B758-C3957D1465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6164" y="3435428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EAC7D791-4FEA-451C-9981-C7F2699635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2667002" y="-2667004"/>
              <a:ext cx="6858000" cy="1219200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Graphic 11">
              <a:extLst>
                <a:ext uri="{FF2B5EF4-FFF2-40B4-BE49-F238E27FC236}">
                  <a16:creationId xmlns:a16="http://schemas.microsoft.com/office/drawing/2014/main" xmlns="" id="{6E57A3D9-EA4D-4B84-9EDB-BC11C5F98F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22063" y="702002"/>
              <a:ext cx="5759819" cy="6155995"/>
            </a:xfrm>
            <a:custGeom>
              <a:avLst/>
              <a:gdLst>
                <a:gd name="connsiteX0" fmla="*/ 0 w 4320540"/>
                <a:gd name="connsiteY0" fmla="*/ 4617720 h 4617719"/>
                <a:gd name="connsiteX1" fmla="*/ 0 w 4320540"/>
                <a:gd name="connsiteY1" fmla="*/ 4268439 h 4617719"/>
                <a:gd name="connsiteX2" fmla="*/ 0 w 4320540"/>
                <a:gd name="connsiteY2" fmla="*/ 2052352 h 4617719"/>
                <a:gd name="connsiteX3" fmla="*/ 2160270 w 4320540"/>
                <a:gd name="connsiteY3" fmla="*/ 0 h 4617719"/>
                <a:gd name="connsiteX4" fmla="*/ 2160270 w 4320540"/>
                <a:gd name="connsiteY4" fmla="*/ 0 h 4617719"/>
                <a:gd name="connsiteX5" fmla="*/ 4320540 w 4320540"/>
                <a:gd name="connsiteY5" fmla="*/ 2052352 h 4617719"/>
                <a:gd name="connsiteX6" fmla="*/ 4320540 w 4320540"/>
                <a:gd name="connsiteY6" fmla="*/ 2782443 h 4617719"/>
                <a:gd name="connsiteX7" fmla="*/ 4320540 w 4320540"/>
                <a:gd name="connsiteY7" fmla="*/ 4617720 h 461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0540" h="4617719">
                  <a:moveTo>
                    <a:pt x="0" y="4617720"/>
                  </a:moveTo>
                  <a:lnTo>
                    <a:pt x="0" y="4268439"/>
                  </a:lnTo>
                  <a:lnTo>
                    <a:pt x="0" y="2052352"/>
                  </a:lnTo>
                  <a:cubicBezTo>
                    <a:pt x="0" y="918877"/>
                    <a:pt x="967169" y="0"/>
                    <a:pt x="2160270" y="0"/>
                  </a:cubicBezTo>
                  <a:lnTo>
                    <a:pt x="2160270" y="0"/>
                  </a:lnTo>
                  <a:cubicBezTo>
                    <a:pt x="3353372" y="0"/>
                    <a:pt x="4320540" y="918877"/>
                    <a:pt x="4320540" y="2052352"/>
                  </a:cubicBezTo>
                  <a:lnTo>
                    <a:pt x="4320540" y="2782443"/>
                  </a:lnTo>
                  <a:lnTo>
                    <a:pt x="4320540" y="4617720"/>
                  </a:ln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D8319DDE-C955-9283-0660-FB65934B5B35}"/>
              </a:ext>
            </a:extLst>
          </p:cNvPr>
          <p:cNvSpPr txBox="1"/>
          <p:nvPr/>
        </p:nvSpPr>
        <p:spPr>
          <a:xfrm>
            <a:off x="3390900" y="2197099"/>
            <a:ext cx="61468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sz="4800" err="1">
                <a:solidFill>
                  <a:srgbClr val="C25D5D"/>
                </a:solidFill>
              </a:rPr>
              <a:t>We</a:t>
            </a:r>
            <a:r>
              <a:rPr lang="it-IT" sz="4800" dirty="0">
                <a:solidFill>
                  <a:srgbClr val="C25D5D"/>
                </a:solidFill>
              </a:rPr>
              <a:t> </a:t>
            </a:r>
            <a:r>
              <a:rPr lang="it-IT" sz="4800" err="1">
                <a:solidFill>
                  <a:srgbClr val="C25D5D"/>
                </a:solidFill>
              </a:rPr>
              <a:t>saw</a:t>
            </a:r>
            <a:r>
              <a:rPr lang="it-IT" sz="4800" dirty="0">
                <a:solidFill>
                  <a:srgbClr val="C25D5D"/>
                </a:solidFill>
              </a:rPr>
              <a:t> a </a:t>
            </a:r>
            <a:r>
              <a:rPr lang="it-IT" sz="4800" err="1">
                <a:solidFill>
                  <a:srgbClr val="C25D5D"/>
                </a:solidFill>
              </a:rPr>
              <a:t>lot</a:t>
            </a:r>
            <a:r>
              <a:rPr lang="it-IT" sz="4800" dirty="0">
                <a:solidFill>
                  <a:srgbClr val="C25D5D"/>
                </a:solidFill>
              </a:rPr>
              <a:t> of </a:t>
            </a:r>
            <a:r>
              <a:rPr lang="it-IT" sz="4800" err="1">
                <a:solidFill>
                  <a:srgbClr val="C25D5D"/>
                </a:solidFill>
              </a:rPr>
              <a:t>fish</a:t>
            </a:r>
            <a:endParaRPr lang="it-IT" sz="4000">
              <a:solidFill>
                <a:srgbClr val="C25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1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293296F-4C3A-4530-98F5-F83646ACE9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914D2BD-3C47-433D-81FE-DC6C39595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D3DD55E4-EA4F-4874-8B5B-6E0EAF4BBF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32950BAF-7673-4138-AEA2-DE7D368CC3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6BE3E2B5-EA1C-415A-941A-843C7EA148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087FA3A6-E398-4576-B6B8-3328028D84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xmlns="" id="{EFB597D7-65E0-476A-B9EB-3AA6ED3388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Graphic 33">
              <a:extLst>
                <a:ext uri="{FF2B5EF4-FFF2-40B4-BE49-F238E27FC236}">
                  <a16:creationId xmlns:a16="http://schemas.microsoft.com/office/drawing/2014/main" xmlns="" id="{11AA060A-BE0E-4687-8F9E-0E2955D979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6896F022-319F-41B3-9726-F2F3E5D2B2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BE74794-0573-40B0-9B0C-8A1A9C3593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77" y="0"/>
            <a:ext cx="12192000" cy="68734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7D56378-0246-8FE7-5FA5-84CB0969C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608495"/>
            <a:ext cx="5710023" cy="263793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5200"/>
          </a:p>
          <a:p>
            <a:r>
              <a:rPr lang="it-IT" dirty="0" err="1"/>
              <a:t>There</a:t>
            </a:r>
            <a:r>
              <a:rPr lang="it-IT" dirty="0"/>
              <a:t> are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species</a:t>
            </a:r>
            <a:r>
              <a:rPr lang="it-IT" dirty="0"/>
              <a:t> of </a:t>
            </a:r>
            <a:r>
              <a:rPr lang="it-IT" dirty="0" err="1"/>
              <a:t>reptiles</a:t>
            </a:r>
            <a:endParaRPr lang="it-IT" dirty="0"/>
          </a:p>
        </p:txBody>
      </p:sp>
      <p:pic>
        <p:nvPicPr>
          <p:cNvPr id="4" name="Segnaposto contenuto 3" descr="Immagine che contiene acquario, barriera corallina, nuotare, persona&#10;&#10;Descrizione generata automaticamente">
            <a:extLst>
              <a:ext uri="{FF2B5EF4-FFF2-40B4-BE49-F238E27FC236}">
                <a16:creationId xmlns:a16="http://schemas.microsoft.com/office/drawing/2014/main" xmlns="" id="{7D12D0E4-417C-4BFC-B381-29DA42D34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434" r="12444" b="1"/>
          <a:stretch/>
        </p:blipFill>
        <p:spPr>
          <a:xfrm>
            <a:off x="631167" y="3730965"/>
            <a:ext cx="2677319" cy="3129495"/>
          </a:xfrm>
          <a:custGeom>
            <a:avLst/>
            <a:gdLst/>
            <a:ahLst/>
            <a:cxnLst/>
            <a:rect l="l" t="t" r="r" b="b"/>
            <a:pathLst>
              <a:path w="1076038" h="1252836">
                <a:moveTo>
                  <a:pt x="0" y="0"/>
                </a:moveTo>
                <a:lnTo>
                  <a:pt x="449620" y="0"/>
                </a:lnTo>
                <a:cubicBezTo>
                  <a:pt x="795581" y="0"/>
                  <a:pt x="1076038" y="280457"/>
                  <a:pt x="1076038" y="626418"/>
                </a:cubicBezTo>
                <a:cubicBezTo>
                  <a:pt x="1076038" y="972379"/>
                  <a:pt x="795581" y="1252836"/>
                  <a:pt x="449620" y="1252836"/>
                </a:cubicBezTo>
                <a:lnTo>
                  <a:pt x="226777" y="1252836"/>
                </a:lnTo>
                <a:lnTo>
                  <a:pt x="0" y="1252836"/>
                </a:lnTo>
                <a:close/>
              </a:path>
            </a:pathLst>
          </a:custGeom>
          <a:ln w="12700">
            <a:noFill/>
          </a:ln>
        </p:spPr>
      </p:pic>
      <p:pic>
        <p:nvPicPr>
          <p:cNvPr id="5" name="Immagine 4" descr="Immagine che contiene rettile, lucertola, terreno, acquario&#10;&#10;Descrizione generata automaticamente">
            <a:extLst>
              <a:ext uri="{FF2B5EF4-FFF2-40B4-BE49-F238E27FC236}">
                <a16:creationId xmlns:a16="http://schemas.microsoft.com/office/drawing/2014/main" xmlns="" id="{64FB5743-8B16-2BDC-C76F-BE90416299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47" r="25015"/>
          <a:stretch/>
        </p:blipFill>
        <p:spPr>
          <a:xfrm>
            <a:off x="4291361" y="3720722"/>
            <a:ext cx="3621745" cy="3137167"/>
          </a:xfrm>
          <a:custGeom>
            <a:avLst/>
            <a:gdLst/>
            <a:ahLst/>
            <a:cxnLst/>
            <a:rect l="l" t="t" r="r" b="b"/>
            <a:pathLst>
              <a:path w="4148838" h="3563363">
                <a:moveTo>
                  <a:pt x="2074419" y="0"/>
                </a:moveTo>
                <a:cubicBezTo>
                  <a:pt x="3220090" y="0"/>
                  <a:pt x="4148838" y="928749"/>
                  <a:pt x="4148838" y="2074419"/>
                </a:cubicBezTo>
                <a:lnTo>
                  <a:pt x="4148838" y="2812377"/>
                </a:lnTo>
                <a:lnTo>
                  <a:pt x="4148838" y="3563363"/>
                </a:lnTo>
                <a:lnTo>
                  <a:pt x="0" y="3563363"/>
                </a:lnTo>
                <a:lnTo>
                  <a:pt x="0" y="2074419"/>
                </a:lnTo>
                <a:cubicBezTo>
                  <a:pt x="0" y="928749"/>
                  <a:pt x="928749" y="0"/>
                  <a:pt x="2074419" y="0"/>
                </a:cubicBezTo>
                <a:close/>
              </a:path>
            </a:pathLst>
          </a:custGeom>
          <a:ln w="12700">
            <a:noFill/>
          </a:ln>
        </p:spPr>
      </p:pic>
      <p:pic>
        <p:nvPicPr>
          <p:cNvPr id="6" name="Immagine 5" descr="Immagine che contiene mammifero, rettile, lucertola, Squamati&#10;&#10;Descrizione generata automaticamente">
            <a:extLst>
              <a:ext uri="{FF2B5EF4-FFF2-40B4-BE49-F238E27FC236}">
                <a16:creationId xmlns:a16="http://schemas.microsoft.com/office/drawing/2014/main" xmlns="" id="{24186AED-1827-E63F-D641-D0CD715D0F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472" r="-1" b="9695"/>
          <a:stretch/>
        </p:blipFill>
        <p:spPr>
          <a:xfrm>
            <a:off x="8864933" y="3722458"/>
            <a:ext cx="2692373" cy="3151005"/>
          </a:xfrm>
          <a:custGeom>
            <a:avLst/>
            <a:gdLst/>
            <a:ahLst/>
            <a:cxnLst/>
            <a:rect l="l" t="t" r="r" b="b"/>
            <a:pathLst>
              <a:path w="1076038" h="1252836">
                <a:moveTo>
                  <a:pt x="626418" y="0"/>
                </a:moveTo>
                <a:lnTo>
                  <a:pt x="849261" y="0"/>
                </a:lnTo>
                <a:lnTo>
                  <a:pt x="1076038" y="0"/>
                </a:lnTo>
                <a:lnTo>
                  <a:pt x="1076038" y="1252836"/>
                </a:lnTo>
                <a:lnTo>
                  <a:pt x="626418" y="1252836"/>
                </a:lnTo>
                <a:cubicBezTo>
                  <a:pt x="280457" y="1252836"/>
                  <a:pt x="0" y="972379"/>
                  <a:pt x="0" y="626418"/>
                </a:cubicBezTo>
                <a:cubicBezTo>
                  <a:pt x="0" y="280457"/>
                  <a:pt x="280457" y="0"/>
                  <a:pt x="626418" y="0"/>
                </a:cubicBezTo>
                <a:close/>
              </a:path>
            </a:pathLst>
          </a:custGeom>
          <a:ln w="12700">
            <a:noFill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EEBF296-D371-4C0C-98C0-939E2CF270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722507"/>
            <a:ext cx="12192000" cy="3135490"/>
            <a:chOff x="4377" y="3722607"/>
            <a:chExt cx="12192000" cy="313549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89EAB881-2AB1-47B8-B627-96ED369C44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3310675" y="5270375"/>
              <a:ext cx="98256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9A66138F-B242-4999-8B26-87FD9036F0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4377" y="3723254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Graphic 13">
              <a:extLst>
                <a:ext uri="{FF2B5EF4-FFF2-40B4-BE49-F238E27FC236}">
                  <a16:creationId xmlns:a16="http://schemas.microsoft.com/office/drawing/2014/main" xmlns="" id="{6DCD7AE2-A638-4A90-947C-9FB53C36C8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>
              <a:off x="8881325" y="3722607"/>
              <a:ext cx="2681207" cy="3135441"/>
            </a:xfrm>
            <a:custGeom>
              <a:avLst/>
              <a:gdLst>
                <a:gd name="connsiteX0" fmla="*/ 0 w 2010537"/>
                <a:gd name="connsiteY0" fmla="*/ 2351151 h 2351150"/>
                <a:gd name="connsiteX1" fmla="*/ 0 w 2010537"/>
                <a:gd name="connsiteY1" fmla="*/ 0 h 2351150"/>
                <a:gd name="connsiteX2" fmla="*/ 840105 w 2010537"/>
                <a:gd name="connsiteY2" fmla="*/ 0 h 2351150"/>
                <a:gd name="connsiteX3" fmla="*/ 2010537 w 2010537"/>
                <a:gd name="connsiteY3" fmla="*/ 1175576 h 2351150"/>
                <a:gd name="connsiteX4" fmla="*/ 2010537 w 2010537"/>
                <a:gd name="connsiteY4" fmla="*/ 1175576 h 2351150"/>
                <a:gd name="connsiteX5" fmla="*/ 840105 w 2010537"/>
                <a:gd name="connsiteY5" fmla="*/ 2351151 h 235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0537" h="2351150">
                  <a:moveTo>
                    <a:pt x="0" y="2351151"/>
                  </a:moveTo>
                  <a:lnTo>
                    <a:pt x="0" y="0"/>
                  </a:lnTo>
                  <a:lnTo>
                    <a:pt x="840105" y="0"/>
                  </a:lnTo>
                  <a:cubicBezTo>
                    <a:pt x="1486567" y="0"/>
                    <a:pt x="2010537" y="526352"/>
                    <a:pt x="2010537" y="1175576"/>
                  </a:cubicBezTo>
                  <a:lnTo>
                    <a:pt x="2010537" y="1175576"/>
                  </a:lnTo>
                  <a:cubicBezTo>
                    <a:pt x="2010537" y="1824800"/>
                    <a:pt x="1486472" y="2351151"/>
                    <a:pt x="840105" y="2351151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Graphic 18">
              <a:extLst>
                <a:ext uri="{FF2B5EF4-FFF2-40B4-BE49-F238E27FC236}">
                  <a16:creationId xmlns:a16="http://schemas.microsoft.com/office/drawing/2014/main" xmlns="" id="{CF305DDD-7332-4437-8D29-1660C47C3A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79400" y="3728504"/>
              <a:ext cx="3643725" cy="3129496"/>
            </a:xfrm>
            <a:custGeom>
              <a:avLst/>
              <a:gdLst>
                <a:gd name="connsiteX0" fmla="*/ 0 w 2737484"/>
                <a:gd name="connsiteY0" fmla="*/ 2351151 h 2351150"/>
                <a:gd name="connsiteX1" fmla="*/ 0 w 2737484"/>
                <a:gd name="connsiteY1" fmla="*/ 1368743 h 2351150"/>
                <a:gd name="connsiteX2" fmla="*/ 1368743 w 2737484"/>
                <a:gd name="connsiteY2" fmla="*/ 0 h 2351150"/>
                <a:gd name="connsiteX3" fmla="*/ 1368743 w 2737484"/>
                <a:gd name="connsiteY3" fmla="*/ 0 h 2351150"/>
                <a:gd name="connsiteX4" fmla="*/ 2737485 w 2737484"/>
                <a:gd name="connsiteY4" fmla="*/ 1368743 h 2351150"/>
                <a:gd name="connsiteX5" fmla="*/ 2737485 w 2737484"/>
                <a:gd name="connsiteY5" fmla="*/ 1855661 h 2351150"/>
                <a:gd name="connsiteX6" fmla="*/ 2737485 w 2737484"/>
                <a:gd name="connsiteY6" fmla="*/ 2351151 h 235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37484" h="2351150">
                  <a:moveTo>
                    <a:pt x="0" y="2351151"/>
                  </a:moveTo>
                  <a:lnTo>
                    <a:pt x="0" y="1368743"/>
                  </a:lnTo>
                  <a:cubicBezTo>
                    <a:pt x="0" y="612838"/>
                    <a:pt x="612838" y="0"/>
                    <a:pt x="1368743" y="0"/>
                  </a:cubicBezTo>
                  <a:lnTo>
                    <a:pt x="1368743" y="0"/>
                  </a:lnTo>
                  <a:cubicBezTo>
                    <a:pt x="2124647" y="0"/>
                    <a:pt x="2737485" y="612838"/>
                    <a:pt x="2737485" y="1368743"/>
                  </a:cubicBezTo>
                  <a:lnTo>
                    <a:pt x="2737485" y="1855661"/>
                  </a:lnTo>
                  <a:lnTo>
                    <a:pt x="2737485" y="2351151"/>
                  </a:ln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Graphic 13">
              <a:extLst>
                <a:ext uri="{FF2B5EF4-FFF2-40B4-BE49-F238E27FC236}">
                  <a16:creationId xmlns:a16="http://schemas.microsoft.com/office/drawing/2014/main" xmlns="" id="{8231EAC9-7A32-4177-8772-9EC23AC4F2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9468" y="3722656"/>
              <a:ext cx="2681207" cy="3135441"/>
            </a:xfrm>
            <a:custGeom>
              <a:avLst/>
              <a:gdLst>
                <a:gd name="connsiteX0" fmla="*/ 0 w 2010537"/>
                <a:gd name="connsiteY0" fmla="*/ 2351151 h 2351150"/>
                <a:gd name="connsiteX1" fmla="*/ 0 w 2010537"/>
                <a:gd name="connsiteY1" fmla="*/ 0 h 2351150"/>
                <a:gd name="connsiteX2" fmla="*/ 840105 w 2010537"/>
                <a:gd name="connsiteY2" fmla="*/ 0 h 2351150"/>
                <a:gd name="connsiteX3" fmla="*/ 2010537 w 2010537"/>
                <a:gd name="connsiteY3" fmla="*/ 1175576 h 2351150"/>
                <a:gd name="connsiteX4" fmla="*/ 2010537 w 2010537"/>
                <a:gd name="connsiteY4" fmla="*/ 1175576 h 2351150"/>
                <a:gd name="connsiteX5" fmla="*/ 840105 w 2010537"/>
                <a:gd name="connsiteY5" fmla="*/ 2351151 h 235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0537" h="2351150">
                  <a:moveTo>
                    <a:pt x="0" y="2351151"/>
                  </a:moveTo>
                  <a:lnTo>
                    <a:pt x="0" y="0"/>
                  </a:lnTo>
                  <a:lnTo>
                    <a:pt x="840105" y="0"/>
                  </a:lnTo>
                  <a:cubicBezTo>
                    <a:pt x="1486567" y="0"/>
                    <a:pt x="2010537" y="526352"/>
                    <a:pt x="2010537" y="1175576"/>
                  </a:cubicBezTo>
                  <a:lnTo>
                    <a:pt x="2010537" y="1175576"/>
                  </a:lnTo>
                  <a:cubicBezTo>
                    <a:pt x="2010537" y="1824800"/>
                    <a:pt x="1486472" y="2351151"/>
                    <a:pt x="840105" y="2351151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62902C04-4231-4F06-A29C-CEB6DBFDDA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894461" y="5270375"/>
              <a:ext cx="986864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180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293296F-4C3A-4530-98F5-F83646ACE9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914D2BD-3C47-433D-81FE-DC6C39595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D3DD55E4-EA4F-4874-8B5B-6E0EAF4BBF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32950BAF-7673-4138-AEA2-DE7D368CC3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6BE3E2B5-EA1C-415A-941A-843C7EA148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087FA3A6-E398-4576-B6B8-3328028D84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Graphic 33">
              <a:extLst>
                <a:ext uri="{FF2B5EF4-FFF2-40B4-BE49-F238E27FC236}">
                  <a16:creationId xmlns:a16="http://schemas.microsoft.com/office/drawing/2014/main" xmlns="" id="{EFB597D7-65E0-476A-B9EB-3AA6ED3388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xmlns="" id="{11AA060A-BE0E-4687-8F9E-0E2955D979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51B63EEE-B5E3-42ED-90DF-2948123C70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667" y="4738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0DC7BE8-B819-4865-ACAD-6EE9C97212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Segnaposto contenuto 3" descr="Immagine che contiene aria aperta, cielo, persona, vestiti&#10;&#10;Descrizione generata automaticamente">
            <a:extLst>
              <a:ext uri="{FF2B5EF4-FFF2-40B4-BE49-F238E27FC236}">
                <a16:creationId xmlns:a16="http://schemas.microsoft.com/office/drawing/2014/main" xmlns="" id="{37ED5430-1FDF-E146-6AAF-ED2A52403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0" r="21506"/>
          <a:stretch/>
        </p:blipFill>
        <p:spPr>
          <a:xfrm>
            <a:off x="1" y="10"/>
            <a:ext cx="11561612" cy="6857990"/>
          </a:xfrm>
          <a:prstGeom prst="rect">
            <a:avLst/>
          </a:prstGeom>
          <a:ln w="12700">
            <a:noFill/>
          </a:ln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8819CDFD-2FDC-46EE-9A4C-57D5B40EA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8132657" y="3424306"/>
            <a:ext cx="685791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08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12">
            <a:extLst>
              <a:ext uri="{FF2B5EF4-FFF2-40B4-BE49-F238E27FC236}">
                <a16:creationId xmlns:a16="http://schemas.microsoft.com/office/drawing/2014/main" xmlns="" id="{059AD101-BC08-433A-AD99-409B66C2D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E788242-4E16-4277-AC99-8601B722B5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EFBC671-61D8-CC51-9A7D-EE708256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2657723"/>
            <a:ext cx="3954816" cy="1914277"/>
          </a:xfrm>
        </p:spPr>
        <p:txBody>
          <a:bodyPr anchor="b">
            <a:normAutofit/>
          </a:bodyPr>
          <a:lstStyle/>
          <a:p>
            <a:r>
              <a:rPr lang="it-IT" dirty="0"/>
              <a:t>Rabat,</a:t>
            </a:r>
            <a:r>
              <a:rPr lang="it-IT" dirty="0">
                <a:ea typeface="+mj-lt"/>
                <a:cs typeface="+mj-lt"/>
              </a:rPr>
              <a:t> the city of </a:t>
            </a:r>
            <a:r>
              <a:rPr lang="it-IT" dirty="0" err="1">
                <a:ea typeface="+mj-lt"/>
                <a:cs typeface="+mj-lt"/>
              </a:rPr>
              <a:t>silence</a:t>
            </a:r>
            <a:endParaRPr lang="it-IT" dirty="0" err="1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A477042-719E-4F31-8F4A-BD5D74DC14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171535" y="-6437"/>
            <a:ext cx="6400800" cy="6864437"/>
            <a:chOff x="5171535" y="-6437"/>
            <a:chExt cx="6400800" cy="686443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BA8E81AD-41B4-49F9-992F-D362542C9A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71535" y="3389697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5CBCDB3A-4D63-4D6E-99FB-E7677E566C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V="1">
              <a:off x="8362244" y="579694"/>
              <a:ext cx="0" cy="56970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047F89F4-566B-420C-AF15-4DD9E36FDB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71535" y="581337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0">
              <a:extLst>
                <a:ext uri="{FF2B5EF4-FFF2-40B4-BE49-F238E27FC236}">
                  <a16:creationId xmlns:a16="http://schemas.microsoft.com/office/drawing/2014/main" xmlns="" id="{30B3D134-BCBA-4F93-BC43-806101B195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71535" y="6276734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B5DBE987-22FC-4938-9D25-ED71047F84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V="1">
              <a:off x="5171535" y="0"/>
              <a:ext cx="0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2">
              <a:extLst>
                <a:ext uri="{FF2B5EF4-FFF2-40B4-BE49-F238E27FC236}">
                  <a16:creationId xmlns:a16="http://schemas.microsoft.com/office/drawing/2014/main" xmlns="" id="{8FAB8F9E-06E2-46AF-861D-8C19CB7859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magine 4" descr="Immagine che contiene aria aperta, calzature, vestiti, cielo&#10;&#10;Descrizione generata automaticamente">
            <a:extLst>
              <a:ext uri="{FF2B5EF4-FFF2-40B4-BE49-F238E27FC236}">
                <a16:creationId xmlns:a16="http://schemas.microsoft.com/office/drawing/2014/main" xmlns="" id="{169B10BA-9750-6F2A-FE4B-F69BF018F7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93"/>
          <a:stretch/>
        </p:blipFill>
        <p:spPr>
          <a:xfrm>
            <a:off x="5631240" y="1004411"/>
            <a:ext cx="5480411" cy="2375109"/>
          </a:xfrm>
          <a:custGeom>
            <a:avLst/>
            <a:gdLst/>
            <a:ahLst/>
            <a:cxnLst/>
            <a:rect l="l" t="t" r="r" b="b"/>
            <a:pathLst>
              <a:path w="5480411" h="2375109">
                <a:moveTo>
                  <a:pt x="2740205" y="0"/>
                </a:moveTo>
                <a:cubicBezTo>
                  <a:pt x="4079680" y="0"/>
                  <a:pt x="5197239" y="950125"/>
                  <a:pt x="5455701" y="2213192"/>
                </a:cubicBezTo>
                <a:lnTo>
                  <a:pt x="5480411" y="2375109"/>
                </a:lnTo>
                <a:lnTo>
                  <a:pt x="0" y="2375109"/>
                </a:lnTo>
                <a:lnTo>
                  <a:pt x="24712" y="2213192"/>
                </a:lnTo>
                <a:cubicBezTo>
                  <a:pt x="283171" y="950125"/>
                  <a:pt x="1400730" y="0"/>
                  <a:pt x="2740205" y="0"/>
                </a:cubicBezTo>
                <a:close/>
              </a:path>
            </a:pathLst>
          </a:custGeom>
          <a:ln w="12700">
            <a:solidFill>
              <a:schemeClr val="accent4"/>
            </a:solidFill>
          </a:ln>
        </p:spPr>
      </p:pic>
      <p:pic>
        <p:nvPicPr>
          <p:cNvPr id="4" name="Segnaposto contenuto 3" descr="Immagine che contiene aria aperta, nuvola, cielo, albero&#10;&#10;Descrizione generata automaticamente">
            <a:extLst>
              <a:ext uri="{FF2B5EF4-FFF2-40B4-BE49-F238E27FC236}">
                <a16:creationId xmlns:a16="http://schemas.microsoft.com/office/drawing/2014/main" xmlns="" id="{457C69EF-8AC1-22C4-3C4C-B2009C318B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90" r="25388" b="-2"/>
          <a:stretch/>
        </p:blipFill>
        <p:spPr>
          <a:xfrm>
            <a:off x="5629996" y="3384661"/>
            <a:ext cx="2737877" cy="2383236"/>
          </a:xfrm>
          <a:custGeom>
            <a:avLst/>
            <a:gdLst/>
            <a:ahLst/>
            <a:cxnLst/>
            <a:rect l="l" t="t" r="r" b="b"/>
            <a:pathLst>
              <a:path w="2737877" h="2383236">
                <a:moveTo>
                  <a:pt x="0" y="0"/>
                </a:moveTo>
                <a:lnTo>
                  <a:pt x="2737877" y="0"/>
                </a:lnTo>
                <a:lnTo>
                  <a:pt x="2737877" y="461602"/>
                </a:lnTo>
                <a:lnTo>
                  <a:pt x="2737877" y="2383236"/>
                </a:lnTo>
                <a:lnTo>
                  <a:pt x="0" y="2383236"/>
                </a:lnTo>
                <a:lnTo>
                  <a:pt x="0" y="2017521"/>
                </a:lnTo>
                <a:close/>
              </a:path>
            </a:pathLst>
          </a:custGeom>
          <a:ln w="12700">
            <a:solidFill>
              <a:schemeClr val="accent4"/>
            </a:solidFill>
          </a:ln>
        </p:spPr>
      </p:pic>
      <p:pic>
        <p:nvPicPr>
          <p:cNvPr id="6" name="Immagine 5" descr="Immagine che contiene aria aperta, edificio, Veicolo terrestre, veicolo&#10;&#10;Descrizione generata automaticamente">
            <a:extLst>
              <a:ext uri="{FF2B5EF4-FFF2-40B4-BE49-F238E27FC236}">
                <a16:creationId xmlns:a16="http://schemas.microsoft.com/office/drawing/2014/main" xmlns="" id="{60F7324A-C853-A41E-1F27-94C9CBEAD6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43" r="27247" b="-2"/>
          <a:stretch/>
        </p:blipFill>
        <p:spPr>
          <a:xfrm>
            <a:off x="8374264" y="3384655"/>
            <a:ext cx="2737387" cy="2383236"/>
          </a:xfrm>
          <a:custGeom>
            <a:avLst/>
            <a:gdLst/>
            <a:ahLst/>
            <a:cxnLst/>
            <a:rect l="l" t="t" r="r" b="b"/>
            <a:pathLst>
              <a:path w="2720227" h="2383236">
                <a:moveTo>
                  <a:pt x="0" y="0"/>
                </a:moveTo>
                <a:lnTo>
                  <a:pt x="2720227" y="0"/>
                </a:lnTo>
                <a:lnTo>
                  <a:pt x="2720227" y="461602"/>
                </a:lnTo>
                <a:lnTo>
                  <a:pt x="2720227" y="2383236"/>
                </a:lnTo>
                <a:lnTo>
                  <a:pt x="0" y="2383236"/>
                </a:lnTo>
                <a:close/>
              </a:path>
            </a:pathLst>
          </a:custGeom>
          <a:ln w="127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71503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9">
            <a:extLst>
              <a:ext uri="{FF2B5EF4-FFF2-40B4-BE49-F238E27FC236}">
                <a16:creationId xmlns:a16="http://schemas.microsoft.com/office/drawing/2014/main" xmlns="" id="{2293296F-4C3A-4530-98F5-F83646ACE9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3" name="Group 11">
            <a:extLst>
              <a:ext uri="{FF2B5EF4-FFF2-40B4-BE49-F238E27FC236}">
                <a16:creationId xmlns:a16="http://schemas.microsoft.com/office/drawing/2014/main" xmlns="" id="{3914D2BD-3C47-433D-81FE-DC6C39595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D3DD55E4-EA4F-4874-8B5B-6E0EAF4BBF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13">
              <a:extLst>
                <a:ext uri="{FF2B5EF4-FFF2-40B4-BE49-F238E27FC236}">
                  <a16:creationId xmlns:a16="http://schemas.microsoft.com/office/drawing/2014/main" xmlns="" id="{32950BAF-7673-4138-AEA2-DE7D368CC3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6BE3E2B5-EA1C-415A-941A-843C7EA148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15">
              <a:extLst>
                <a:ext uri="{FF2B5EF4-FFF2-40B4-BE49-F238E27FC236}">
                  <a16:creationId xmlns:a16="http://schemas.microsoft.com/office/drawing/2014/main" xmlns="" id="{087FA3A6-E398-4576-B6B8-3328028D84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xmlns="" id="{EFB597D7-65E0-476A-B9EB-3AA6ED3388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xmlns="" id="{11AA060A-BE0E-4687-8F9E-0E2955D979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 useBgFill="1">
        <p:nvSpPr>
          <p:cNvPr id="66" name="Rectangle 19">
            <a:extLst>
              <a:ext uri="{FF2B5EF4-FFF2-40B4-BE49-F238E27FC236}">
                <a16:creationId xmlns:a16="http://schemas.microsoft.com/office/drawing/2014/main" xmlns="" id="{55D20674-CF0C-4687-81B6-A613F871AF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Immagine 4" descr="Immagine che contiene persona, vestiti, calzature, pialla/aereo&#10;&#10;Descrizione generata automaticamente">
            <a:extLst>
              <a:ext uri="{FF2B5EF4-FFF2-40B4-BE49-F238E27FC236}">
                <a16:creationId xmlns:a16="http://schemas.microsoft.com/office/drawing/2014/main" xmlns="" id="{1AFCFAB6-8142-3FDF-5DC1-4BBEE515AD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8124" r="118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7" name="Rectangle 21">
            <a:extLst>
              <a:ext uri="{FF2B5EF4-FFF2-40B4-BE49-F238E27FC236}">
                <a16:creationId xmlns:a16="http://schemas.microsoft.com/office/drawing/2014/main" xmlns="" id="{6C819BFF-25C5-425C-8CD1-789F7A30D2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1524" y="1840754"/>
            <a:ext cx="12188952" cy="501724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994E516-9581-17D6-DBEF-DD293BE10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88205"/>
            <a:ext cx="8731683" cy="116046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mtClean="0">
                <a:solidFill>
                  <a:srgbClr val="FFFFFF"/>
                </a:solidFill>
                <a:sym typeface="Wingdings"/>
              </a:rPr>
              <a:t>l</a:t>
            </a:r>
            <a:r>
              <a:rPr lang="en-US" smtClean="0">
                <a:solidFill>
                  <a:srgbClr val="FFFFFF"/>
                </a:solidFill>
              </a:rPr>
              <a:t>2023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sept</a:t>
            </a:r>
            <a:r>
              <a:rPr lang="en-US" dirty="0">
                <a:solidFill>
                  <a:srgbClr val="FFFFFF"/>
                </a:solidFill>
              </a:rPr>
              <a:t> 19th_Let’s go to start!!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CE1261D-9CFC-3B8B-88CB-A08FFB309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5121835"/>
            <a:ext cx="8731683" cy="6155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</a:rPr>
              <a:t>We take the plane and go to Malta</a:t>
            </a:r>
          </a:p>
        </p:txBody>
      </p:sp>
    </p:spTree>
    <p:extLst>
      <p:ext uri="{BB962C8B-B14F-4D97-AF65-F5344CB8AC3E}">
        <p14:creationId xmlns:p14="http://schemas.microsoft.com/office/powerpoint/2010/main" val="245854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5">
            <a:extLst>
              <a:ext uri="{FF2B5EF4-FFF2-40B4-BE49-F238E27FC236}">
                <a16:creationId xmlns:a16="http://schemas.microsoft.com/office/drawing/2014/main" xmlns="" id="{059AD101-BC08-433A-AD99-409B66C2D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3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9097C53-59D1-4DAC-AAC1-79EEEF9B91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pianta, fiore, arte, disegno&#10;&#10;Descrizione generata automaticamente">
            <a:extLst>
              <a:ext uri="{FF2B5EF4-FFF2-40B4-BE49-F238E27FC236}">
                <a16:creationId xmlns:a16="http://schemas.microsoft.com/office/drawing/2014/main" xmlns="" id="{4BFC7128-4E27-C5AF-6926-2D7D2685FE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235"/>
          <a:stretch/>
        </p:blipFill>
        <p:spPr>
          <a:xfrm>
            <a:off x="1034" y="10"/>
            <a:ext cx="6081681" cy="3428990"/>
          </a:xfrm>
          <a:prstGeom prst="rect">
            <a:avLst/>
          </a:prstGeom>
          <a:ln w="12700">
            <a:noFill/>
          </a:ln>
        </p:spPr>
      </p:pic>
      <p:pic>
        <p:nvPicPr>
          <p:cNvPr id="7" name="Immagine 6" descr="Immagine che contiene aria aperta, cielo, acqua, terreno&#10;&#10;Descrizione generata automaticamente">
            <a:extLst>
              <a:ext uri="{FF2B5EF4-FFF2-40B4-BE49-F238E27FC236}">
                <a16:creationId xmlns:a16="http://schemas.microsoft.com/office/drawing/2014/main" xmlns="" id="{D5CCE6CB-9FFC-059A-D019-0F2B8E410C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82" r="2" b="2"/>
          <a:stretch/>
        </p:blipFill>
        <p:spPr>
          <a:xfrm>
            <a:off x="6084901" y="10"/>
            <a:ext cx="6107099" cy="3428990"/>
          </a:xfrm>
          <a:prstGeom prst="rect">
            <a:avLst/>
          </a:prstGeom>
          <a:ln w="12700">
            <a:noFill/>
          </a:ln>
        </p:spPr>
      </p:pic>
      <p:pic>
        <p:nvPicPr>
          <p:cNvPr id="4" name="Segnaposto contenuto 3" descr="Immagine che contiene nuvola, aria aperta, cielo, Architettura medievale&#10;&#10;Descrizione generata automaticamente">
            <a:extLst>
              <a:ext uri="{FF2B5EF4-FFF2-40B4-BE49-F238E27FC236}">
                <a16:creationId xmlns:a16="http://schemas.microsoft.com/office/drawing/2014/main" xmlns="" id="{17FEB0E8-D6C9-45D9-817C-DADBD1EECB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l="10834" r="9341"/>
          <a:stretch/>
        </p:blipFill>
        <p:spPr>
          <a:xfrm>
            <a:off x="20" y="3429000"/>
            <a:ext cx="6082695" cy="3429000"/>
          </a:xfrm>
          <a:prstGeom prst="rect">
            <a:avLst/>
          </a:prstGeom>
          <a:ln w="12700">
            <a:noFill/>
          </a:ln>
        </p:spPr>
      </p:pic>
      <p:pic>
        <p:nvPicPr>
          <p:cNvPr id="6" name="Immagine 5" descr="Immagine che contiene aria aperta, nuvola, cielo, natura&#10;&#10;Descrizione generata automaticamente">
            <a:extLst>
              <a:ext uri="{FF2B5EF4-FFF2-40B4-BE49-F238E27FC236}">
                <a16:creationId xmlns:a16="http://schemas.microsoft.com/office/drawing/2014/main" xmlns="" id="{2C28CB69-A7F2-2A8A-0C3F-AAC82BF7FB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0000"/>
          </a:blip>
          <a:srcRect t="200" r="-3" b="-3"/>
          <a:stretch/>
        </p:blipFill>
        <p:spPr>
          <a:xfrm>
            <a:off x="6083808" y="3429000"/>
            <a:ext cx="6108192" cy="3429000"/>
          </a:xfrm>
          <a:prstGeom prst="rect">
            <a:avLst/>
          </a:prstGeom>
          <a:ln w="12700">
            <a:noFill/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E2FF30B2-C680-4C48-B131-1A8744BDFE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28366" y="87"/>
            <a:ext cx="10933011" cy="6864710"/>
            <a:chOff x="628366" y="87"/>
            <a:chExt cx="10933011" cy="686471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5D1FAAA1-CFB5-43BD-B419-BD6269AAC6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1282750" y="3429044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88B656C1-1C9F-4737-AA7F-40F238BD0F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6688336" y="3429043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AC312A98-2A58-460B-B6F9-C85C5649AD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28366" y="3413532"/>
              <a:ext cx="2585819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Graphic 11">
              <a:extLst>
                <a:ext uri="{FF2B5EF4-FFF2-40B4-BE49-F238E27FC236}">
                  <a16:creationId xmlns:a16="http://schemas.microsoft.com/office/drawing/2014/main" xmlns="" id="{6987FA95-828B-4427-AE54-22FE65D92F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22063" y="702002"/>
              <a:ext cx="5759819" cy="6155995"/>
            </a:xfrm>
            <a:custGeom>
              <a:avLst/>
              <a:gdLst>
                <a:gd name="connsiteX0" fmla="*/ 0 w 4320540"/>
                <a:gd name="connsiteY0" fmla="*/ 4617720 h 4617719"/>
                <a:gd name="connsiteX1" fmla="*/ 0 w 4320540"/>
                <a:gd name="connsiteY1" fmla="*/ 4268439 h 4617719"/>
                <a:gd name="connsiteX2" fmla="*/ 0 w 4320540"/>
                <a:gd name="connsiteY2" fmla="*/ 2052352 h 4617719"/>
                <a:gd name="connsiteX3" fmla="*/ 2160270 w 4320540"/>
                <a:gd name="connsiteY3" fmla="*/ 0 h 4617719"/>
                <a:gd name="connsiteX4" fmla="*/ 2160270 w 4320540"/>
                <a:gd name="connsiteY4" fmla="*/ 0 h 4617719"/>
                <a:gd name="connsiteX5" fmla="*/ 4320540 w 4320540"/>
                <a:gd name="connsiteY5" fmla="*/ 2052352 h 4617719"/>
                <a:gd name="connsiteX6" fmla="*/ 4320540 w 4320540"/>
                <a:gd name="connsiteY6" fmla="*/ 2782443 h 4617719"/>
                <a:gd name="connsiteX7" fmla="*/ 4320540 w 4320540"/>
                <a:gd name="connsiteY7" fmla="*/ 4617720 h 461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0540" h="4617719">
                  <a:moveTo>
                    <a:pt x="0" y="4617720"/>
                  </a:moveTo>
                  <a:lnTo>
                    <a:pt x="0" y="4268439"/>
                  </a:lnTo>
                  <a:lnTo>
                    <a:pt x="0" y="2052352"/>
                  </a:lnTo>
                  <a:cubicBezTo>
                    <a:pt x="0" y="918877"/>
                    <a:pt x="967169" y="0"/>
                    <a:pt x="2160270" y="0"/>
                  </a:cubicBezTo>
                  <a:lnTo>
                    <a:pt x="2160270" y="0"/>
                  </a:lnTo>
                  <a:cubicBezTo>
                    <a:pt x="3353372" y="0"/>
                    <a:pt x="4320540" y="918877"/>
                    <a:pt x="4320540" y="2052352"/>
                  </a:cubicBezTo>
                  <a:lnTo>
                    <a:pt x="4320540" y="2782443"/>
                  </a:lnTo>
                  <a:lnTo>
                    <a:pt x="4320540" y="4617720"/>
                  </a:ln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7540A6C7-1617-46AF-9B48-4D02B640DB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8974010" y="3413529"/>
              <a:ext cx="258736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45">
              <a:extLst>
                <a:ext uri="{FF2B5EF4-FFF2-40B4-BE49-F238E27FC236}">
                  <a16:creationId xmlns:a16="http://schemas.microsoft.com/office/drawing/2014/main" xmlns="" id="{C3ED40AF-5F5F-41B3-9B48-D8C5E112B4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2421" y="3435841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4116186C-F58B-447E-BB8E-D06825D118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6164" y="3435428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Segnaposto contenuto 7" descr="Aeroplano con riempimento a tinta unita">
            <a:extLst>
              <a:ext uri="{FF2B5EF4-FFF2-40B4-BE49-F238E27FC236}">
                <a16:creationId xmlns:a16="http://schemas.microsoft.com/office/drawing/2014/main" xmlns="" id="{5A1103A6-1681-B7EE-B939-4B25E0983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96777" y="4121150"/>
            <a:ext cx="914400" cy="914400"/>
          </a:xfrm>
        </p:spPr>
      </p:pic>
      <p:pic>
        <p:nvPicPr>
          <p:cNvPr id="9" name="Elemento grafico 8" descr="Fotocamera con riempimento a tinta unita">
            <a:extLst>
              <a:ext uri="{FF2B5EF4-FFF2-40B4-BE49-F238E27FC236}">
                <a16:creationId xmlns:a16="http://schemas.microsoft.com/office/drawing/2014/main" xmlns="" id="{4E6510C2-3737-F97C-3EB1-122AB6E4BB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705475" y="26193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20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CF10C978-51B5-420C-9A05-C8F194EACA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8D34D1C-4E49-4D32-96F1-E49CEBBF86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DFAB1EE-37F2-4EAD-80D4-0D77823EC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72" y="0"/>
            <a:ext cx="12192000" cy="6868702"/>
            <a:chOff x="572" y="0"/>
            <a:chExt cx="12192000" cy="686870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62F4E679-EE44-4368-A9DB-0885B38332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V="1">
              <a:off x="7916045" y="10791"/>
              <a:ext cx="0" cy="685791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5AD8FD4A-D922-4CF9-9B51-E52C60CFA5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645DE9C1-C67B-4CFC-93F7-281F7B9B31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31E5EC8B-BF11-41B7-8441-64529528A8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E09C853D-E6CF-4F88-9497-3341D5BC44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CCF0B1C3-C11F-FC3E-3969-4B65A56E5601}"/>
              </a:ext>
            </a:extLst>
          </p:cNvPr>
          <p:cNvSpPr txBox="1"/>
          <p:nvPr/>
        </p:nvSpPr>
        <p:spPr>
          <a:xfrm>
            <a:off x="762000" y="2606923"/>
            <a:ext cx="6719680" cy="17332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We were divided into three classes. Every morning we had class.</a:t>
            </a:r>
          </a:p>
        </p:txBody>
      </p:sp>
      <p:pic>
        <p:nvPicPr>
          <p:cNvPr id="4" name="Segnaposto contenuto 3" descr="Immagine che contiene interno, arredo, muro, vestiti&#10;&#10;Descrizione generata automaticamente">
            <a:extLst>
              <a:ext uri="{FF2B5EF4-FFF2-40B4-BE49-F238E27FC236}">
                <a16:creationId xmlns:a16="http://schemas.microsoft.com/office/drawing/2014/main" xmlns="" id="{44A03E30-8DD3-8CFD-9541-2C8C7EF03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567" y="871306"/>
            <a:ext cx="3217333" cy="1447799"/>
          </a:xfrm>
          <a:prstGeom prst="rect">
            <a:avLst/>
          </a:prstGeom>
        </p:spPr>
      </p:pic>
      <p:pic>
        <p:nvPicPr>
          <p:cNvPr id="5" name="Immagine 4" descr="Immagine che contiene interno, muro, arredo, lavagna&#10;&#10;Descrizione generata automaticamente">
            <a:extLst>
              <a:ext uri="{FF2B5EF4-FFF2-40B4-BE49-F238E27FC236}">
                <a16:creationId xmlns:a16="http://schemas.microsoft.com/office/drawing/2014/main" xmlns="" id="{F6E83DA6-D1B8-60FF-7A06-7FAD85885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567" y="2700965"/>
            <a:ext cx="3217333" cy="1447799"/>
          </a:xfrm>
          <a:prstGeom prst="rect">
            <a:avLst/>
          </a:prstGeom>
        </p:spPr>
      </p:pic>
      <p:pic>
        <p:nvPicPr>
          <p:cNvPr id="6" name="Immagine 5" descr="Immagine che contiene interno, arredo, muro, lavagna&#10;&#10;Descrizione generata automaticamente">
            <a:extLst>
              <a:ext uri="{FF2B5EF4-FFF2-40B4-BE49-F238E27FC236}">
                <a16:creationId xmlns:a16="http://schemas.microsoft.com/office/drawing/2014/main" xmlns="" id="{2D969BE8-1FA8-7726-6CDC-A17A2390F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567" y="4530622"/>
            <a:ext cx="3217333" cy="14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5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293296F-4C3A-4530-98F5-F83646ACE9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914D2BD-3C47-433D-81FE-DC6C39595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D3DD55E4-EA4F-4874-8B5B-6E0EAF4BBF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32950BAF-7673-4138-AEA2-DE7D368CC3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6BE3E2B5-EA1C-415A-941A-843C7EA148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087FA3A6-E398-4576-B6B8-3328028D84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Graphic 33">
              <a:extLst>
                <a:ext uri="{FF2B5EF4-FFF2-40B4-BE49-F238E27FC236}">
                  <a16:creationId xmlns:a16="http://schemas.microsoft.com/office/drawing/2014/main" xmlns="" id="{EFB597D7-65E0-476A-B9EB-3AA6ED3388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xmlns="" id="{11AA060A-BE0E-4687-8F9E-0E2955D979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55D20674-CF0C-4687-81B6-A613F871AF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Segnaposto contenuto 3" descr="Immagine che contiene vestiti, calzature, persona, interno&#10;&#10;Descrizione generata automaticamente">
            <a:extLst>
              <a:ext uri="{FF2B5EF4-FFF2-40B4-BE49-F238E27FC236}">
                <a16:creationId xmlns:a16="http://schemas.microsoft.com/office/drawing/2014/main" xmlns="" id="{3A45740A-5C83-D187-D987-F2ED1AF60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l="4437" r="155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C819BFF-25C5-425C-8CD1-789F7A30D2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1524" y="1840754"/>
            <a:ext cx="12188952" cy="501724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D4A5FFB-96D9-4AD8-123C-607C226F3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40" y="5186805"/>
            <a:ext cx="8731683" cy="116046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200" dirty="0">
                <a:solidFill>
                  <a:srgbClr val="FFFFFF"/>
                </a:solidFill>
                <a:ea typeface="+mj-lt"/>
                <a:cs typeface="+mj-lt"/>
              </a:rPr>
              <a:t>with much sadness, but satisfaction we return home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744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059AD101-BC08-433A-AD99-409B66C2D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E788242-4E16-4277-AC99-8601B722B5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4D00ACF-AEFC-FEDC-EAEC-5160A1FB9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3798436" cy="191427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Thanks for everything. Malta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563EF2E5-DFC1-74AE-C046-309000EBF304}"/>
              </a:ext>
            </a:extLst>
          </p:cNvPr>
          <p:cNvSpPr txBox="1"/>
          <p:nvPr/>
        </p:nvSpPr>
        <p:spPr>
          <a:xfrm>
            <a:off x="838200" y="2788920"/>
            <a:ext cx="3798436" cy="338804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7CB8D36-9DE0-44D4-B67A-16D4F21213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167689" y="-6437"/>
            <a:ext cx="6399627" cy="6864437"/>
            <a:chOff x="5167689" y="-6437"/>
            <a:chExt cx="6399627" cy="686443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43B47A15-9292-4357-AA25-E187AC1662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67689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1266E215-42AC-4D6A-A37F-B0C2E2FB99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0DC49225-8670-4B30-BEA8-3CDE3C6DD4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67689" y="581337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212D652B-23A7-429E-A3E1-62ABA17B8B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67689" y="6276734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Segnaposto contenuto 3" descr="Bandiera nazionale del Malta a forma di cuore e l'iscrizione mi piace Malta.  Illustrazione del vettore Immagine e Vettoriale - Alamy">
            <a:extLst>
              <a:ext uri="{FF2B5EF4-FFF2-40B4-BE49-F238E27FC236}">
                <a16:creationId xmlns:a16="http://schemas.microsoft.com/office/drawing/2014/main" xmlns="" id="{B995F906-D104-02B1-128C-5D16E4150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621" r="565" b="7453"/>
          <a:stretch/>
        </p:blipFill>
        <p:spPr>
          <a:xfrm>
            <a:off x="5472647" y="941625"/>
            <a:ext cx="5830480" cy="497482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4D9F6ECD-CA87-450D-97A8-5E1B02911313}"/>
              </a:ext>
            </a:extLst>
          </p:cNvPr>
          <p:cNvSpPr txBox="1"/>
          <p:nvPr/>
        </p:nvSpPr>
        <p:spPr>
          <a:xfrm>
            <a:off x="299803" y="2785672"/>
            <a:ext cx="425970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 i="1" dirty="0" err="1">
                <a:solidFill>
                  <a:srgbClr val="C25D5D"/>
                </a:solidFill>
                <a:ea typeface="+mn-lt"/>
                <a:cs typeface="+mn-lt"/>
              </a:rPr>
              <a:t>Progetto</a:t>
            </a:r>
            <a:r>
              <a:rPr lang="de-DE" sz="2000" i="1" dirty="0">
                <a:solidFill>
                  <a:srgbClr val="C25D5D"/>
                </a:solidFill>
                <a:ea typeface="+mn-lt"/>
                <a:cs typeface="+mn-lt"/>
              </a:rPr>
              <a:t> di : Eleonora Rau ,    </a:t>
            </a:r>
            <a:r>
              <a:rPr lang="de-DE" sz="2000" i="1" dirty="0" err="1">
                <a:solidFill>
                  <a:srgbClr val="C25D5D"/>
                </a:solidFill>
                <a:ea typeface="+mn-lt"/>
                <a:cs typeface="+mn-lt"/>
              </a:rPr>
              <a:t>Nicolò</a:t>
            </a:r>
            <a:r>
              <a:rPr lang="de-DE" sz="2000" i="1" dirty="0">
                <a:solidFill>
                  <a:srgbClr val="C25D5D"/>
                </a:solidFill>
                <a:ea typeface="+mn-lt"/>
                <a:cs typeface="+mn-lt"/>
              </a:rPr>
              <a:t> </a:t>
            </a:r>
            <a:r>
              <a:rPr lang="de-DE" sz="2000" i="1" dirty="0" err="1">
                <a:solidFill>
                  <a:srgbClr val="C25D5D"/>
                </a:solidFill>
                <a:ea typeface="+mn-lt"/>
                <a:cs typeface="+mn-lt"/>
              </a:rPr>
              <a:t>Rubattu</a:t>
            </a:r>
            <a:r>
              <a:rPr lang="de-DE" sz="2000" i="1" dirty="0">
                <a:solidFill>
                  <a:srgbClr val="C25D5D"/>
                </a:solidFill>
                <a:ea typeface="+mn-lt"/>
                <a:cs typeface="+mn-lt"/>
              </a:rPr>
              <a:t> , Lorenzo Carta e Daniele Ricciardi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375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059AD101-BC08-433A-AD99-409B66C2D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E788242-4E16-4277-AC99-8601B722B5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82F5B7B-DCE3-8DA4-F8C3-08E0D9884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4674202" cy="2810727"/>
          </a:xfrm>
        </p:spPr>
        <p:txBody>
          <a:bodyPr anchor="t">
            <a:normAutofit/>
          </a:bodyPr>
          <a:lstStyle/>
          <a:p>
            <a:r>
              <a:rPr lang="it-IT" err="1">
                <a:latin typeface="Comic Sans MS"/>
              </a:rPr>
              <a:t>September</a:t>
            </a:r>
            <a:r>
              <a:rPr lang="it-IT">
                <a:latin typeface="Comic Sans MS"/>
              </a:rPr>
              <a:t> 20th_The first day in Malta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62F78844-C4FC-639E-CF0C-C189646B0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2470" y="727323"/>
            <a:ext cx="5884831" cy="28107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err="1">
                <a:latin typeface="Comic Sans MS"/>
              </a:rPr>
              <a:t>Let’s</a:t>
            </a:r>
            <a:r>
              <a:rPr lang="it-IT">
                <a:latin typeface="Comic Sans MS"/>
              </a:rPr>
              <a:t> </a:t>
            </a:r>
            <a:r>
              <a:rPr lang="it-IT" err="1">
                <a:latin typeface="Comic Sans MS"/>
              </a:rPr>
              <a:t>explore</a:t>
            </a:r>
            <a:r>
              <a:rPr lang="it-IT">
                <a:latin typeface="Comic Sans MS"/>
              </a:rPr>
              <a:t> the hotel and relax by the pool</a:t>
            </a:r>
            <a:endParaRPr lang="it-IT" dirty="0"/>
          </a:p>
          <a:p>
            <a:endParaRPr lang="it-IT" dirty="0"/>
          </a:p>
        </p:txBody>
      </p:sp>
      <p:pic>
        <p:nvPicPr>
          <p:cNvPr id="6" name="Immagine 5" descr="File:Coat of arms of Malta.svg - Wikipedia">
            <a:extLst>
              <a:ext uri="{FF2B5EF4-FFF2-40B4-BE49-F238E27FC236}">
                <a16:creationId xmlns:a16="http://schemas.microsoft.com/office/drawing/2014/main" xmlns="" id="{C9CA669A-411E-714B-866C-500475318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1" r="2" b="5994"/>
          <a:stretch/>
        </p:blipFill>
        <p:spPr>
          <a:xfrm>
            <a:off x="633845" y="3720695"/>
            <a:ext cx="2665618" cy="3137305"/>
          </a:xfrm>
          <a:custGeom>
            <a:avLst/>
            <a:gdLst/>
            <a:ahLst/>
            <a:cxnLst/>
            <a:rect l="l" t="t" r="r" b="b"/>
            <a:pathLst>
              <a:path w="1076038" h="1252836">
                <a:moveTo>
                  <a:pt x="0" y="0"/>
                </a:moveTo>
                <a:lnTo>
                  <a:pt x="449620" y="0"/>
                </a:lnTo>
                <a:cubicBezTo>
                  <a:pt x="795581" y="0"/>
                  <a:pt x="1076038" y="280457"/>
                  <a:pt x="1076038" y="626418"/>
                </a:cubicBezTo>
                <a:cubicBezTo>
                  <a:pt x="1076038" y="972379"/>
                  <a:pt x="795581" y="1252836"/>
                  <a:pt x="449620" y="1252836"/>
                </a:cubicBezTo>
                <a:lnTo>
                  <a:pt x="226777" y="1252836"/>
                </a:lnTo>
                <a:lnTo>
                  <a:pt x="0" y="1252836"/>
                </a:lnTo>
                <a:close/>
              </a:path>
            </a:pathLst>
          </a:custGeom>
          <a:ln w="12700">
            <a:noFill/>
          </a:ln>
        </p:spPr>
      </p:pic>
      <p:pic>
        <p:nvPicPr>
          <p:cNvPr id="5" name="Immagine 4" descr="Immagine che contiene aria aperta, cielo, acqua, albero&#10;&#10;Descrizione generata automaticamente">
            <a:extLst>
              <a:ext uri="{FF2B5EF4-FFF2-40B4-BE49-F238E27FC236}">
                <a16:creationId xmlns:a16="http://schemas.microsoft.com/office/drawing/2014/main" xmlns="" id="{783E71AD-D10B-BDB2-9641-08CF46EE48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227" b="1"/>
          <a:stretch/>
        </p:blipFill>
        <p:spPr>
          <a:xfrm>
            <a:off x="4281632" y="3720722"/>
            <a:ext cx="3636683" cy="3137167"/>
          </a:xfrm>
          <a:custGeom>
            <a:avLst/>
            <a:gdLst/>
            <a:ahLst/>
            <a:cxnLst/>
            <a:rect l="l" t="t" r="r" b="b"/>
            <a:pathLst>
              <a:path w="4148838" h="3563363">
                <a:moveTo>
                  <a:pt x="2074419" y="0"/>
                </a:moveTo>
                <a:cubicBezTo>
                  <a:pt x="3220090" y="0"/>
                  <a:pt x="4148838" y="928749"/>
                  <a:pt x="4148838" y="2074419"/>
                </a:cubicBezTo>
                <a:lnTo>
                  <a:pt x="4148838" y="2812377"/>
                </a:lnTo>
                <a:lnTo>
                  <a:pt x="4148838" y="3563363"/>
                </a:lnTo>
                <a:lnTo>
                  <a:pt x="0" y="3563363"/>
                </a:lnTo>
                <a:lnTo>
                  <a:pt x="0" y="2074419"/>
                </a:lnTo>
                <a:cubicBezTo>
                  <a:pt x="0" y="928749"/>
                  <a:pt x="928749" y="0"/>
                  <a:pt x="2074419" y="0"/>
                </a:cubicBezTo>
                <a:close/>
              </a:path>
            </a:pathLst>
          </a:custGeom>
          <a:ln w="12700">
            <a:noFill/>
          </a:ln>
        </p:spPr>
      </p:pic>
      <p:pic>
        <p:nvPicPr>
          <p:cNvPr id="4" name="Immagine 3" descr="Immagine che contiene aria aperta, cielo, piscina, albero&#10;&#10;Descrizione generata automaticamente">
            <a:extLst>
              <a:ext uri="{FF2B5EF4-FFF2-40B4-BE49-F238E27FC236}">
                <a16:creationId xmlns:a16="http://schemas.microsoft.com/office/drawing/2014/main" xmlns="" id="{D254D8FD-859C-22FE-7CC9-93EDE7E446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90" r="11799"/>
          <a:stretch/>
        </p:blipFill>
        <p:spPr>
          <a:xfrm>
            <a:off x="8868176" y="3720722"/>
            <a:ext cx="2692373" cy="3137278"/>
          </a:xfrm>
          <a:custGeom>
            <a:avLst/>
            <a:gdLst/>
            <a:ahLst/>
            <a:cxnLst/>
            <a:rect l="l" t="t" r="r" b="b"/>
            <a:pathLst>
              <a:path w="1076038" h="1252836">
                <a:moveTo>
                  <a:pt x="626418" y="0"/>
                </a:moveTo>
                <a:lnTo>
                  <a:pt x="849261" y="0"/>
                </a:lnTo>
                <a:lnTo>
                  <a:pt x="1076038" y="0"/>
                </a:lnTo>
                <a:lnTo>
                  <a:pt x="1076038" y="1252836"/>
                </a:lnTo>
                <a:lnTo>
                  <a:pt x="626418" y="1252836"/>
                </a:lnTo>
                <a:cubicBezTo>
                  <a:pt x="280457" y="1252836"/>
                  <a:pt x="0" y="972379"/>
                  <a:pt x="0" y="626418"/>
                </a:cubicBezTo>
                <a:cubicBezTo>
                  <a:pt x="0" y="280457"/>
                  <a:pt x="280457" y="0"/>
                  <a:pt x="626418" y="0"/>
                </a:cubicBezTo>
                <a:close/>
              </a:path>
            </a:pathLst>
          </a:custGeom>
          <a:ln w="12700"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3BA5B12-468C-4CC8-8F52-7E2C8C5BFA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722507"/>
            <a:ext cx="12192000" cy="3135490"/>
            <a:chOff x="4377" y="3722607"/>
            <a:chExt cx="12192000" cy="313549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EEB67BA5-7590-4C85-9775-B6113103EA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3310675" y="5270375"/>
              <a:ext cx="98256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46155201-13CF-498A-B99C-F401C6F11B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4377" y="3723254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Graphic 13">
              <a:extLst>
                <a:ext uri="{FF2B5EF4-FFF2-40B4-BE49-F238E27FC236}">
                  <a16:creationId xmlns:a16="http://schemas.microsoft.com/office/drawing/2014/main" xmlns="" id="{7497D0E2-64FA-4391-A8D2-6DD280B551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>
              <a:off x="8881325" y="3722607"/>
              <a:ext cx="2681207" cy="3135441"/>
            </a:xfrm>
            <a:custGeom>
              <a:avLst/>
              <a:gdLst>
                <a:gd name="connsiteX0" fmla="*/ 0 w 2010537"/>
                <a:gd name="connsiteY0" fmla="*/ 2351151 h 2351150"/>
                <a:gd name="connsiteX1" fmla="*/ 0 w 2010537"/>
                <a:gd name="connsiteY1" fmla="*/ 0 h 2351150"/>
                <a:gd name="connsiteX2" fmla="*/ 840105 w 2010537"/>
                <a:gd name="connsiteY2" fmla="*/ 0 h 2351150"/>
                <a:gd name="connsiteX3" fmla="*/ 2010537 w 2010537"/>
                <a:gd name="connsiteY3" fmla="*/ 1175576 h 2351150"/>
                <a:gd name="connsiteX4" fmla="*/ 2010537 w 2010537"/>
                <a:gd name="connsiteY4" fmla="*/ 1175576 h 2351150"/>
                <a:gd name="connsiteX5" fmla="*/ 840105 w 2010537"/>
                <a:gd name="connsiteY5" fmla="*/ 2351151 h 235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0537" h="2351150">
                  <a:moveTo>
                    <a:pt x="0" y="2351151"/>
                  </a:moveTo>
                  <a:lnTo>
                    <a:pt x="0" y="0"/>
                  </a:lnTo>
                  <a:lnTo>
                    <a:pt x="840105" y="0"/>
                  </a:lnTo>
                  <a:cubicBezTo>
                    <a:pt x="1486567" y="0"/>
                    <a:pt x="2010537" y="526352"/>
                    <a:pt x="2010537" y="1175576"/>
                  </a:cubicBezTo>
                  <a:lnTo>
                    <a:pt x="2010537" y="1175576"/>
                  </a:lnTo>
                  <a:cubicBezTo>
                    <a:pt x="2010537" y="1824800"/>
                    <a:pt x="1486472" y="2351151"/>
                    <a:pt x="840105" y="2351151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Graphic 18">
              <a:extLst>
                <a:ext uri="{FF2B5EF4-FFF2-40B4-BE49-F238E27FC236}">
                  <a16:creationId xmlns:a16="http://schemas.microsoft.com/office/drawing/2014/main" xmlns="" id="{BF6C3718-981D-4713-BAA1-BFEE7519BA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79400" y="3728504"/>
              <a:ext cx="3643725" cy="3129496"/>
            </a:xfrm>
            <a:custGeom>
              <a:avLst/>
              <a:gdLst>
                <a:gd name="connsiteX0" fmla="*/ 0 w 2737484"/>
                <a:gd name="connsiteY0" fmla="*/ 2351151 h 2351150"/>
                <a:gd name="connsiteX1" fmla="*/ 0 w 2737484"/>
                <a:gd name="connsiteY1" fmla="*/ 1368743 h 2351150"/>
                <a:gd name="connsiteX2" fmla="*/ 1368743 w 2737484"/>
                <a:gd name="connsiteY2" fmla="*/ 0 h 2351150"/>
                <a:gd name="connsiteX3" fmla="*/ 1368743 w 2737484"/>
                <a:gd name="connsiteY3" fmla="*/ 0 h 2351150"/>
                <a:gd name="connsiteX4" fmla="*/ 2737485 w 2737484"/>
                <a:gd name="connsiteY4" fmla="*/ 1368743 h 2351150"/>
                <a:gd name="connsiteX5" fmla="*/ 2737485 w 2737484"/>
                <a:gd name="connsiteY5" fmla="*/ 1855661 h 2351150"/>
                <a:gd name="connsiteX6" fmla="*/ 2737485 w 2737484"/>
                <a:gd name="connsiteY6" fmla="*/ 2351151 h 235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37484" h="2351150">
                  <a:moveTo>
                    <a:pt x="0" y="2351151"/>
                  </a:moveTo>
                  <a:lnTo>
                    <a:pt x="0" y="1368743"/>
                  </a:lnTo>
                  <a:cubicBezTo>
                    <a:pt x="0" y="612838"/>
                    <a:pt x="612838" y="0"/>
                    <a:pt x="1368743" y="0"/>
                  </a:cubicBezTo>
                  <a:lnTo>
                    <a:pt x="1368743" y="0"/>
                  </a:lnTo>
                  <a:cubicBezTo>
                    <a:pt x="2124647" y="0"/>
                    <a:pt x="2737485" y="612838"/>
                    <a:pt x="2737485" y="1368743"/>
                  </a:cubicBezTo>
                  <a:lnTo>
                    <a:pt x="2737485" y="1855661"/>
                  </a:lnTo>
                  <a:lnTo>
                    <a:pt x="2737485" y="2351151"/>
                  </a:ln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Graphic 13">
              <a:extLst>
                <a:ext uri="{FF2B5EF4-FFF2-40B4-BE49-F238E27FC236}">
                  <a16:creationId xmlns:a16="http://schemas.microsoft.com/office/drawing/2014/main" xmlns="" id="{4F236AC9-537D-483A-850D-6EF3C604A2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9468" y="3722656"/>
              <a:ext cx="2681207" cy="3135441"/>
            </a:xfrm>
            <a:custGeom>
              <a:avLst/>
              <a:gdLst>
                <a:gd name="connsiteX0" fmla="*/ 0 w 2010537"/>
                <a:gd name="connsiteY0" fmla="*/ 2351151 h 2351150"/>
                <a:gd name="connsiteX1" fmla="*/ 0 w 2010537"/>
                <a:gd name="connsiteY1" fmla="*/ 0 h 2351150"/>
                <a:gd name="connsiteX2" fmla="*/ 840105 w 2010537"/>
                <a:gd name="connsiteY2" fmla="*/ 0 h 2351150"/>
                <a:gd name="connsiteX3" fmla="*/ 2010537 w 2010537"/>
                <a:gd name="connsiteY3" fmla="*/ 1175576 h 2351150"/>
                <a:gd name="connsiteX4" fmla="*/ 2010537 w 2010537"/>
                <a:gd name="connsiteY4" fmla="*/ 1175576 h 2351150"/>
                <a:gd name="connsiteX5" fmla="*/ 840105 w 2010537"/>
                <a:gd name="connsiteY5" fmla="*/ 2351151 h 235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0537" h="2351150">
                  <a:moveTo>
                    <a:pt x="0" y="2351151"/>
                  </a:moveTo>
                  <a:lnTo>
                    <a:pt x="0" y="0"/>
                  </a:lnTo>
                  <a:lnTo>
                    <a:pt x="840105" y="0"/>
                  </a:lnTo>
                  <a:cubicBezTo>
                    <a:pt x="1486567" y="0"/>
                    <a:pt x="2010537" y="526352"/>
                    <a:pt x="2010537" y="1175576"/>
                  </a:cubicBezTo>
                  <a:lnTo>
                    <a:pt x="2010537" y="1175576"/>
                  </a:lnTo>
                  <a:cubicBezTo>
                    <a:pt x="2010537" y="1824800"/>
                    <a:pt x="1486472" y="2351151"/>
                    <a:pt x="840105" y="2351151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AE963BB2-60BB-41E2-A78E-DB1AA15B40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894461" y="5270375"/>
              <a:ext cx="986864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438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xmlns="" id="{AE6FDE22-1F54-452D-A9BA-1BE9FDB534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3"/>
            <a:ext cx="12192001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E24727BA-2777-4823-88E1-1B4B619685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AB0E0E5-A956-4B80-A317-E670B96CB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734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cielo, aria aperta, Rovine, Sito storico&#10;&#10;Descrizione generata automaticamente">
            <a:extLst>
              <a:ext uri="{FF2B5EF4-FFF2-40B4-BE49-F238E27FC236}">
                <a16:creationId xmlns:a16="http://schemas.microsoft.com/office/drawing/2014/main" xmlns="" id="{D997DDAF-BCC1-3881-605A-B063CBDFEA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4363" b="3216"/>
          <a:stretch/>
        </p:blipFill>
        <p:spPr>
          <a:xfrm>
            <a:off x="20" y="-1"/>
            <a:ext cx="12191980" cy="6873463"/>
          </a:xfrm>
          <a:prstGeom prst="rect">
            <a:avLst/>
          </a:prstGeom>
          <a:ln w="12700">
            <a:noFill/>
          </a:ln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68142369-1172-4897-98AF-7E16842C4A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2"/>
            <a:ext cx="12192000" cy="6857996"/>
            <a:chOff x="572" y="-1"/>
            <a:chExt cx="12192000" cy="6857996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6B4EC643-469D-49F7-B2C7-FA3DA6FFAC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33C04565-7FC8-416F-9C08-F430D337F8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92BD8DCF-6634-460D-AA2E-1357451FBA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8EAC9175-245B-4886-A4F2-EEA53C13F5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Graphic 33">
              <a:extLst>
                <a:ext uri="{FF2B5EF4-FFF2-40B4-BE49-F238E27FC236}">
                  <a16:creationId xmlns:a16="http://schemas.microsoft.com/office/drawing/2014/main" xmlns="" id="{BC567658-11B8-4D35-89AE-B735346691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1" name="Graphic 33">
              <a:extLst>
                <a:ext uri="{FF2B5EF4-FFF2-40B4-BE49-F238E27FC236}">
                  <a16:creationId xmlns:a16="http://schemas.microsoft.com/office/drawing/2014/main" xmlns="" id="{B2AAA79A-1602-4193-8170-9C436D9CED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46F7259-6FED-395B-CA2B-FC19D9364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740" y="-135533"/>
            <a:ext cx="8817102" cy="2978517"/>
          </a:xfrm>
        </p:spPr>
        <p:txBody>
          <a:bodyPr anchor="b">
            <a:normAutofit/>
          </a:bodyPr>
          <a:lstStyle/>
          <a:p>
            <a:r>
              <a:rPr lang="it-IT" sz="3600" i="1" err="1">
                <a:solidFill>
                  <a:srgbClr val="FFFFFF"/>
                </a:solidFill>
                <a:latin typeface="Comic Sans MS"/>
              </a:rPr>
              <a:t>Let’s</a:t>
            </a:r>
            <a:r>
              <a:rPr lang="it-IT" sz="3600" i="1" dirty="0">
                <a:solidFill>
                  <a:srgbClr val="FFFFFF"/>
                </a:solidFill>
                <a:latin typeface="Comic Sans MS"/>
              </a:rPr>
              <a:t> talk of </a:t>
            </a:r>
            <a:r>
              <a:rPr lang="it-IT" sz="3600" i="1" err="1">
                <a:solidFill>
                  <a:srgbClr val="FFFFFF"/>
                </a:solidFill>
                <a:latin typeface="Comic Sans MS"/>
              </a:rPr>
              <a:t>our</a:t>
            </a:r>
            <a:r>
              <a:rPr lang="it-IT" sz="3600" i="1" dirty="0">
                <a:solidFill>
                  <a:srgbClr val="FFFFFF"/>
                </a:solidFill>
                <a:latin typeface="Comic Sans MS"/>
              </a:rPr>
              <a:t> first </a:t>
            </a:r>
            <a:r>
              <a:rPr lang="it-IT" sz="3600" i="1" err="1">
                <a:solidFill>
                  <a:srgbClr val="FFFFFF"/>
                </a:solidFill>
                <a:latin typeface="Comic Sans MS"/>
              </a:rPr>
              <a:t>excursion</a:t>
            </a:r>
            <a:r>
              <a:rPr lang="it-IT" sz="3600" i="1" dirty="0">
                <a:solidFill>
                  <a:srgbClr val="FFFFFF"/>
                </a:solidFill>
                <a:latin typeface="Comic Sans MS"/>
              </a:rPr>
              <a:t> to </a:t>
            </a:r>
            <a:endParaRPr lang="it-IT" sz="3600" i="1">
              <a:solidFill>
                <a:srgbClr val="FFFFFF"/>
              </a:solidFill>
            </a:endParaRPr>
          </a:p>
          <a:p>
            <a:r>
              <a:rPr lang="it-IT" sz="3600" i="1" dirty="0">
                <a:solidFill>
                  <a:srgbClr val="FFFFFF"/>
                </a:solidFill>
                <a:latin typeface="Comic Sans MS"/>
              </a:rPr>
              <a:t>La Valletta, the capital city of Malta. </a:t>
            </a:r>
            <a:endParaRPr lang="it-IT" sz="3600" i="1" dirty="0">
              <a:solidFill>
                <a:srgbClr val="FFFFFF"/>
              </a:solidFill>
            </a:endParaRPr>
          </a:p>
          <a:p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34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059AD101-BC08-433A-AD99-409B66C2D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3E788242-4E16-4277-AC99-8601B722B5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3BF9C04B-6557-845C-2E8C-7C60F2989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692" y="1989445"/>
            <a:ext cx="3798436" cy="338804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it-IT" dirty="0" err="1">
                <a:latin typeface="Comic Sans MS"/>
              </a:rPr>
              <a:t>This</a:t>
            </a:r>
            <a:r>
              <a:rPr lang="it-IT" dirty="0">
                <a:latin typeface="Comic Sans MS"/>
              </a:rPr>
              <a:t> city </a:t>
            </a:r>
            <a:r>
              <a:rPr lang="it-IT" dirty="0" err="1">
                <a:latin typeface="Comic Sans MS"/>
              </a:rPr>
              <a:t>is</a:t>
            </a:r>
            <a:r>
              <a:rPr lang="it-IT" dirty="0">
                <a:latin typeface="Comic Sans MS"/>
              </a:rPr>
              <a:t>  close  to the </a:t>
            </a:r>
            <a:r>
              <a:rPr lang="it-IT" dirty="0" err="1">
                <a:latin typeface="Comic Sans MS"/>
              </a:rPr>
              <a:t>sea</a:t>
            </a:r>
            <a:r>
              <a:rPr lang="it-IT" dirty="0">
                <a:latin typeface="Comic Sans MS"/>
              </a:rPr>
              <a:t>. </a:t>
            </a:r>
            <a:r>
              <a:rPr lang="it-IT" dirty="0" err="1">
                <a:latin typeface="Comic Sans MS"/>
              </a:rPr>
              <a:t>Thus</a:t>
            </a:r>
            <a:r>
              <a:rPr lang="it-IT" dirty="0">
                <a:latin typeface="Comic Sans MS"/>
              </a:rPr>
              <a:t>, the first </a:t>
            </a:r>
            <a:r>
              <a:rPr lang="it-IT" dirty="0" err="1">
                <a:latin typeface="Comic Sans MS"/>
              </a:rPr>
              <a:t>thing</a:t>
            </a:r>
            <a:r>
              <a:rPr lang="it-IT" dirty="0">
                <a:latin typeface="Comic Sans MS"/>
              </a:rPr>
              <a:t> </a:t>
            </a:r>
            <a:r>
              <a:rPr lang="it-IT" dirty="0" err="1">
                <a:latin typeface="Comic Sans MS"/>
              </a:rPr>
              <a:t>we</a:t>
            </a:r>
            <a:r>
              <a:rPr lang="it-IT" dirty="0">
                <a:latin typeface="Comic Sans MS"/>
              </a:rPr>
              <a:t> </a:t>
            </a:r>
            <a:r>
              <a:rPr lang="it-IT" dirty="0" err="1">
                <a:latin typeface="Comic Sans MS"/>
              </a:rPr>
              <a:t>did</a:t>
            </a:r>
            <a:r>
              <a:rPr lang="it-IT" dirty="0">
                <a:latin typeface="Comic Sans MS"/>
              </a:rPr>
              <a:t> </a:t>
            </a:r>
            <a:r>
              <a:rPr lang="it-IT" dirty="0" err="1">
                <a:latin typeface="Comic Sans MS"/>
              </a:rPr>
              <a:t>that</a:t>
            </a:r>
            <a:r>
              <a:rPr lang="it-IT" dirty="0">
                <a:latin typeface="Comic Sans MS"/>
              </a:rPr>
              <a:t> day </a:t>
            </a:r>
            <a:r>
              <a:rPr lang="it-IT" dirty="0" err="1">
                <a:latin typeface="Comic Sans MS"/>
              </a:rPr>
              <a:t>was</a:t>
            </a:r>
            <a:r>
              <a:rPr lang="it-IT" dirty="0">
                <a:latin typeface="Comic Sans MS"/>
              </a:rPr>
              <a:t> go on a </a:t>
            </a:r>
            <a:r>
              <a:rPr lang="it-IT" b="1" i="1" dirty="0">
                <a:latin typeface="Comic Sans MS"/>
              </a:rPr>
              <a:t>small boat </a:t>
            </a:r>
            <a:r>
              <a:rPr lang="it-IT" dirty="0" err="1">
                <a:latin typeface="Comic Sans MS"/>
              </a:rPr>
              <a:t>which</a:t>
            </a:r>
            <a:r>
              <a:rPr lang="it-IT" dirty="0">
                <a:latin typeface="Comic Sans MS"/>
              </a:rPr>
              <a:t> </a:t>
            </a:r>
            <a:r>
              <a:rPr lang="it-IT" dirty="0" err="1">
                <a:latin typeface="Comic Sans MS"/>
              </a:rPr>
              <a:t>showed</a:t>
            </a:r>
            <a:r>
              <a:rPr lang="it-IT" dirty="0">
                <a:latin typeface="Comic Sans MS"/>
              </a:rPr>
              <a:t> </a:t>
            </a:r>
            <a:r>
              <a:rPr lang="it-IT" dirty="0" err="1">
                <a:latin typeface="Comic Sans MS"/>
              </a:rPr>
              <a:t>us</a:t>
            </a:r>
            <a:r>
              <a:rPr lang="it-IT" dirty="0">
                <a:latin typeface="Comic Sans MS"/>
              </a:rPr>
              <a:t> some beauties of La Valletta. </a:t>
            </a:r>
            <a:endParaRPr lang="it-IT" dirty="0"/>
          </a:p>
          <a:p>
            <a:r>
              <a:rPr lang="it-IT" dirty="0">
                <a:latin typeface="Comic Sans MS"/>
              </a:rPr>
              <a:t>For </a:t>
            </a:r>
            <a:r>
              <a:rPr lang="it-IT" dirty="0" err="1">
                <a:latin typeface="Comic Sans MS"/>
              </a:rPr>
              <a:t>example</a:t>
            </a:r>
            <a:r>
              <a:rPr lang="it-IT" dirty="0">
                <a:latin typeface="Comic Sans MS"/>
              </a:rPr>
              <a:t>, </a:t>
            </a:r>
            <a:r>
              <a:rPr lang="it-IT" dirty="0" err="1">
                <a:latin typeface="Comic Sans MS"/>
              </a:rPr>
              <a:t>we</a:t>
            </a:r>
            <a:r>
              <a:rPr lang="it-IT" dirty="0">
                <a:latin typeface="Comic Sans MS"/>
              </a:rPr>
              <a:t> </a:t>
            </a:r>
            <a:r>
              <a:rPr lang="it-IT" dirty="0" err="1">
                <a:latin typeface="Comic Sans MS"/>
              </a:rPr>
              <a:t>saw</a:t>
            </a:r>
            <a:r>
              <a:rPr lang="it-IT" dirty="0">
                <a:latin typeface="Comic Sans MS"/>
              </a:rPr>
              <a:t> </a:t>
            </a:r>
            <a:r>
              <a:rPr lang="it-IT" dirty="0" err="1">
                <a:latin typeface="Comic Sans MS"/>
              </a:rPr>
              <a:t>that</a:t>
            </a:r>
            <a:r>
              <a:rPr lang="it-IT" dirty="0">
                <a:latin typeface="Comic Sans MS"/>
              </a:rPr>
              <a:t> the city </a:t>
            </a:r>
            <a:r>
              <a:rPr lang="it-IT" dirty="0" err="1">
                <a:latin typeface="Comic Sans MS"/>
              </a:rPr>
              <a:t>is</a:t>
            </a:r>
            <a:r>
              <a:rPr lang="it-IT" dirty="0">
                <a:latin typeface="Comic Sans MS"/>
              </a:rPr>
              <a:t> </a:t>
            </a:r>
            <a:r>
              <a:rPr lang="it-IT" dirty="0" err="1">
                <a:latin typeface="Comic Sans MS"/>
              </a:rPr>
              <a:t>surrounded</a:t>
            </a:r>
            <a:r>
              <a:rPr lang="it-IT" dirty="0">
                <a:latin typeface="Comic Sans MS"/>
              </a:rPr>
              <a:t> by </a:t>
            </a:r>
            <a:r>
              <a:rPr lang="it-IT" b="1" i="1" dirty="0" err="1">
                <a:latin typeface="Comic Sans MS"/>
              </a:rPr>
              <a:t>ancient</a:t>
            </a:r>
            <a:r>
              <a:rPr lang="it-IT" b="1" i="1" dirty="0">
                <a:latin typeface="Comic Sans MS"/>
              </a:rPr>
              <a:t> </a:t>
            </a:r>
            <a:r>
              <a:rPr lang="it-IT" b="1" i="1" dirty="0" err="1">
                <a:latin typeface="Comic Sans MS"/>
              </a:rPr>
              <a:t>walls</a:t>
            </a:r>
            <a:r>
              <a:rPr lang="it-IT" b="1" i="1" dirty="0">
                <a:latin typeface="Comic Sans MS"/>
              </a:rPr>
              <a:t> </a:t>
            </a:r>
            <a:r>
              <a:rPr lang="it-IT" dirty="0" err="1">
                <a:latin typeface="Comic Sans MS"/>
              </a:rPr>
              <a:t>that</a:t>
            </a:r>
            <a:r>
              <a:rPr lang="it-IT" dirty="0">
                <a:latin typeface="Comic Sans MS"/>
              </a:rPr>
              <a:t> </a:t>
            </a:r>
            <a:r>
              <a:rPr lang="it-IT" dirty="0" err="1">
                <a:latin typeface="Comic Sans MS"/>
              </a:rPr>
              <a:t>were</a:t>
            </a:r>
            <a:r>
              <a:rPr lang="it-IT" dirty="0">
                <a:latin typeface="Comic Sans MS"/>
              </a:rPr>
              <a:t> </a:t>
            </a:r>
            <a:r>
              <a:rPr lang="it-IT" dirty="0" err="1">
                <a:latin typeface="Comic Sans MS"/>
              </a:rPr>
              <a:t>built</a:t>
            </a:r>
            <a:r>
              <a:rPr lang="it-IT" dirty="0">
                <a:latin typeface="Comic Sans MS"/>
              </a:rPr>
              <a:t> for </a:t>
            </a:r>
            <a:r>
              <a:rPr lang="it-IT" dirty="0" err="1">
                <a:latin typeface="Comic Sans MS"/>
              </a:rPr>
              <a:t>defence</a:t>
            </a:r>
            <a:r>
              <a:rPr lang="it-IT" dirty="0">
                <a:latin typeface="Comic Sans MS"/>
              </a:rPr>
              <a:t> </a:t>
            </a:r>
            <a:endParaRPr lang="it-IT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296D43DD-6939-4E22-B003-55759F600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167689" y="-6437"/>
            <a:ext cx="6399627" cy="6864437"/>
            <a:chOff x="5167689" y="-6437"/>
            <a:chExt cx="6399627" cy="686443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43B47A15-9292-4357-AA25-E187AC1662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67689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1266E215-42AC-4D6A-A37F-B0C2E2FB99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0DC49225-8670-4B30-BEA8-3CDE3C6DD4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67689" y="581337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212D652B-23A7-429E-A3E1-62ABA17B8B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67689" y="6276734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764F55F8-5EFF-4E16-95C1-83B24DDE84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67689" y="3389697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D63A7D0B-0230-474B-95F8-535B7B4877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V="1">
              <a:off x="8371935" y="579694"/>
              <a:ext cx="0" cy="2810003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Immagine 6" descr="Immagine che contiene cielo, aria aperta, barca, testo&#10;&#10;Descrizione generata automaticamente">
            <a:extLst>
              <a:ext uri="{FF2B5EF4-FFF2-40B4-BE49-F238E27FC236}">
                <a16:creationId xmlns:a16="http://schemas.microsoft.com/office/drawing/2014/main" xmlns="" id="{06A5C0AF-EF48-DACE-CDCD-8E4AF32C7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939" y="1371135"/>
            <a:ext cx="2736104" cy="1235618"/>
          </a:xfrm>
          <a:prstGeom prst="rect">
            <a:avLst/>
          </a:prstGeom>
        </p:spPr>
      </p:pic>
      <p:pic>
        <p:nvPicPr>
          <p:cNvPr id="8" name="Immagine 7" descr="Immagine che contiene vestiti, persona, calzature, gruppo&#10;&#10;Descrizione generata automaticamente">
            <a:extLst>
              <a:ext uri="{FF2B5EF4-FFF2-40B4-BE49-F238E27FC236}">
                <a16:creationId xmlns:a16="http://schemas.microsoft.com/office/drawing/2014/main" xmlns="" id="{1C7D3AD4-5B42-24C0-67B7-C07221B64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056" y="1446085"/>
            <a:ext cx="2836039" cy="1285585"/>
          </a:xfrm>
          <a:prstGeom prst="rect">
            <a:avLst/>
          </a:prstGeom>
        </p:spPr>
      </p:pic>
      <p:pic>
        <p:nvPicPr>
          <p:cNvPr id="9" name="Immagine 8" descr="Immagine che contiene aria aperta, vestiti, cielo, calzature&#10;&#10;Descrizione generata automaticamente">
            <a:extLst>
              <a:ext uri="{FF2B5EF4-FFF2-40B4-BE49-F238E27FC236}">
                <a16:creationId xmlns:a16="http://schemas.microsoft.com/office/drawing/2014/main" xmlns="" id="{27E8846E-84A0-E4B1-B3EA-F3BA6CCE3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299" y="3612733"/>
            <a:ext cx="5556144" cy="250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3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xmlns="" id="{059AD101-BC08-433A-AD99-409B66C2D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3E788242-4E16-4277-AC99-8601B722B5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93919C4-8588-D7AE-12F0-3A2D526BC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9695"/>
            <a:ext cx="3798436" cy="206190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400" err="1">
                <a:latin typeface="Comic Sans MS"/>
              </a:rPr>
              <a:t>Then</a:t>
            </a:r>
            <a:r>
              <a:rPr lang="it-IT" sz="3400">
                <a:latin typeface="Comic Sans MS"/>
              </a:rPr>
              <a:t> </a:t>
            </a:r>
            <a:r>
              <a:rPr lang="it-IT" sz="3400" err="1">
                <a:latin typeface="Comic Sans MS"/>
              </a:rPr>
              <a:t>we</a:t>
            </a:r>
            <a:r>
              <a:rPr lang="it-IT" sz="3400">
                <a:latin typeface="Comic Sans MS"/>
              </a:rPr>
              <a:t> </a:t>
            </a:r>
            <a:r>
              <a:rPr lang="it-IT" sz="3400" err="1">
                <a:latin typeface="Comic Sans MS"/>
              </a:rPr>
              <a:t>had</a:t>
            </a:r>
            <a:r>
              <a:rPr lang="it-IT" sz="3400">
                <a:latin typeface="Comic Sans MS"/>
              </a:rPr>
              <a:t> a </a:t>
            </a:r>
            <a:r>
              <a:rPr lang="it-IT" sz="3400" err="1">
                <a:latin typeface="Comic Sans MS"/>
              </a:rPr>
              <a:t>walk</a:t>
            </a:r>
            <a:r>
              <a:rPr lang="it-IT" sz="3400">
                <a:latin typeface="Comic Sans MS"/>
              </a:rPr>
              <a:t>  in the </a:t>
            </a:r>
            <a:r>
              <a:rPr lang="it-IT" sz="3400" b="1" i="1" err="1">
                <a:latin typeface="Comic Sans MS"/>
              </a:rPr>
              <a:t>historic</a:t>
            </a:r>
            <a:r>
              <a:rPr lang="it-IT" sz="3400" b="1" i="1">
                <a:latin typeface="Comic Sans MS"/>
              </a:rPr>
              <a:t> center </a:t>
            </a:r>
            <a:r>
              <a:rPr lang="it-IT" sz="3400">
                <a:latin typeface="Comic Sans MS"/>
              </a:rPr>
              <a:t>of the city…</a:t>
            </a:r>
            <a:endParaRPr lang="it-IT" sz="3400"/>
          </a:p>
          <a:p>
            <a:pPr>
              <a:lnSpc>
                <a:spcPct val="90000"/>
              </a:lnSpc>
            </a:pPr>
            <a:endParaRPr lang="it-IT" sz="340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D058A413-8D23-3CF4-4FA0-D78595776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8920"/>
            <a:ext cx="3798436" cy="338804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it-IT" err="1">
                <a:latin typeface="Comic Sans MS"/>
              </a:rPr>
              <a:t>We</a:t>
            </a:r>
            <a:r>
              <a:rPr lang="it-IT">
                <a:latin typeface="Comic Sans MS"/>
              </a:rPr>
              <a:t> </a:t>
            </a:r>
            <a:r>
              <a:rPr lang="it-IT" err="1">
                <a:latin typeface="Comic Sans MS"/>
              </a:rPr>
              <a:t>saw</a:t>
            </a:r>
            <a:r>
              <a:rPr lang="it-IT">
                <a:latin typeface="Comic Sans MS"/>
              </a:rPr>
              <a:t> some </a:t>
            </a:r>
            <a:r>
              <a:rPr lang="it-IT" b="1" i="1" err="1">
                <a:latin typeface="Comic Sans MS"/>
              </a:rPr>
              <a:t>ancient</a:t>
            </a:r>
            <a:r>
              <a:rPr lang="it-IT" b="1" i="1">
                <a:latin typeface="Comic Sans MS"/>
              </a:rPr>
              <a:t> buildings</a:t>
            </a:r>
            <a:r>
              <a:rPr lang="it-IT">
                <a:latin typeface="Comic Sans MS"/>
              </a:rPr>
              <a:t> and </a:t>
            </a:r>
            <a:r>
              <a:rPr lang="it-IT" b="1" i="1" err="1">
                <a:latin typeface="Comic Sans MS"/>
              </a:rPr>
              <a:t>statues</a:t>
            </a:r>
            <a:r>
              <a:rPr lang="it-IT">
                <a:latin typeface="Comic Sans MS"/>
              </a:rPr>
              <a:t> , </a:t>
            </a:r>
            <a:r>
              <a:rPr lang="it-IT" err="1">
                <a:latin typeface="Comic Sans MS"/>
              </a:rPr>
              <a:t>including</a:t>
            </a:r>
            <a:r>
              <a:rPr lang="it-IT">
                <a:latin typeface="Comic Sans MS"/>
              </a:rPr>
              <a:t> the statue of independence...</a:t>
            </a:r>
            <a:endParaRPr lang="it-IT" err="1">
              <a:latin typeface="Comic Sans MS"/>
              <a:ea typeface="+mn-lt"/>
              <a:cs typeface="+mn-lt"/>
            </a:endParaRPr>
          </a:p>
          <a:p>
            <a:r>
              <a:rPr lang="it-IT">
                <a:latin typeface="Comic Sans MS"/>
              </a:rPr>
              <a:t>…some beautiful </a:t>
            </a:r>
            <a:r>
              <a:rPr lang="it-IT" b="1" i="1">
                <a:latin typeface="Comic Sans MS"/>
              </a:rPr>
              <a:t>churches…</a:t>
            </a:r>
            <a:endParaRPr lang="it-IT">
              <a:latin typeface="Comic Sans MS"/>
            </a:endParaRPr>
          </a:p>
          <a:p>
            <a:r>
              <a:rPr lang="it-IT">
                <a:latin typeface="Comic Sans MS"/>
              </a:rPr>
              <a:t>…the </a:t>
            </a:r>
            <a:r>
              <a:rPr lang="it-IT" err="1">
                <a:latin typeface="Comic Sans MS"/>
              </a:rPr>
              <a:t>ruins</a:t>
            </a:r>
            <a:r>
              <a:rPr lang="it-IT">
                <a:latin typeface="Comic Sans MS"/>
              </a:rPr>
              <a:t>  of the </a:t>
            </a:r>
            <a:r>
              <a:rPr lang="it-IT" b="1" i="1">
                <a:latin typeface="Comic Sans MS"/>
              </a:rPr>
              <a:t>first theatre…</a:t>
            </a:r>
            <a:endParaRPr lang="it-IT">
              <a:latin typeface="Comic Sans MS"/>
            </a:endParaRPr>
          </a:p>
          <a:p>
            <a:r>
              <a:rPr lang="it-IT" b="1" i="1">
                <a:latin typeface="Comic Sans MS"/>
              </a:rPr>
              <a:t>…and squares and fountains…</a:t>
            </a:r>
          </a:p>
          <a:p>
            <a:endParaRPr lang="it-IT" b="1" i="1">
              <a:latin typeface="Comic Sans MS"/>
            </a:endParaRPr>
          </a:p>
          <a:p>
            <a:endParaRPr lang="it-IT">
              <a:latin typeface="Comic Sans MS"/>
            </a:endParaRPr>
          </a:p>
          <a:p>
            <a:endParaRPr lang="it-IT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296D43DD-6939-4E22-B003-55759F600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167689" y="-6437"/>
            <a:ext cx="6399627" cy="6864437"/>
            <a:chOff x="5167689" y="-6437"/>
            <a:chExt cx="6399627" cy="686443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43B47A15-9292-4357-AA25-E187AC1662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67689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1266E215-42AC-4D6A-A37F-B0C2E2FB99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0DC49225-8670-4B30-BEA8-3CDE3C6DD4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67689" y="581337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212D652B-23A7-429E-A3E1-62ABA17B8B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67689" y="6276734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764F55F8-5EFF-4E16-95C1-83B24DDE84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67689" y="3389697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D63A7D0B-0230-474B-95F8-535B7B4877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V="1">
              <a:off x="8371935" y="579694"/>
              <a:ext cx="0" cy="2810003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Immagine 5" descr="Immagine che contiene aria aperta, cielo, vestiti, persona&#10;&#10;Descrizione generata automaticamente">
            <a:extLst>
              <a:ext uri="{FF2B5EF4-FFF2-40B4-BE49-F238E27FC236}">
                <a16:creationId xmlns:a16="http://schemas.microsoft.com/office/drawing/2014/main" xmlns="" id="{E3F19254-669B-B450-08CD-4CC1AE9C90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47" r="4" b="19121"/>
          <a:stretch/>
        </p:blipFill>
        <p:spPr>
          <a:xfrm>
            <a:off x="5737888" y="778084"/>
            <a:ext cx="2218566" cy="2521655"/>
          </a:xfrm>
          <a:prstGeom prst="rect">
            <a:avLst/>
          </a:prstGeom>
        </p:spPr>
      </p:pic>
      <p:pic>
        <p:nvPicPr>
          <p:cNvPr id="4" name="Immagine 3" descr="Immagine che contiene cielo, monumento, scultura, aria aperta&#10;&#10;Descrizione generata automaticamente">
            <a:extLst>
              <a:ext uri="{FF2B5EF4-FFF2-40B4-BE49-F238E27FC236}">
                <a16:creationId xmlns:a16="http://schemas.microsoft.com/office/drawing/2014/main" xmlns="" id="{F8D29439-3F80-F1F1-E85B-1D84A02D19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" b="5762"/>
          <a:stretch/>
        </p:blipFill>
        <p:spPr>
          <a:xfrm>
            <a:off x="8768282" y="778084"/>
            <a:ext cx="2234144" cy="2521655"/>
          </a:xfrm>
          <a:prstGeom prst="rect">
            <a:avLst/>
          </a:prstGeom>
        </p:spPr>
      </p:pic>
      <p:pic>
        <p:nvPicPr>
          <p:cNvPr id="5" name="Immagine 4" descr="Immagine che contiene cielo, edificio, aria aperta, città&#10;&#10;Descrizione generata automaticamente">
            <a:extLst>
              <a:ext uri="{FF2B5EF4-FFF2-40B4-BE49-F238E27FC236}">
                <a16:creationId xmlns:a16="http://schemas.microsoft.com/office/drawing/2014/main" xmlns="" id="{7C02FDAE-D4FF-5B0C-87F4-4CBD7EB903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13" r="9353"/>
          <a:stretch/>
        </p:blipFill>
        <p:spPr>
          <a:xfrm>
            <a:off x="6540293" y="3602038"/>
            <a:ext cx="3646155" cy="252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6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293296F-4C3A-4530-98F5-F83646ACE9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914D2BD-3C47-433D-81FE-DC6C39595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D3DD55E4-EA4F-4874-8B5B-6E0EAF4BBF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32950BAF-7673-4138-AEA2-DE7D368CC3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6BE3E2B5-EA1C-415A-941A-843C7EA148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087FA3A6-E398-4576-B6B8-3328028D84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Graphic 33">
              <a:extLst>
                <a:ext uri="{FF2B5EF4-FFF2-40B4-BE49-F238E27FC236}">
                  <a16:creationId xmlns:a16="http://schemas.microsoft.com/office/drawing/2014/main" xmlns="" id="{EFB597D7-65E0-476A-B9EB-3AA6ED3388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Graphic 33">
              <a:extLst>
                <a:ext uri="{FF2B5EF4-FFF2-40B4-BE49-F238E27FC236}">
                  <a16:creationId xmlns:a16="http://schemas.microsoft.com/office/drawing/2014/main" xmlns="" id="{11AA060A-BE0E-4687-8F9E-0E2955D979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51B63EEE-B5E3-42ED-90DF-2948123C70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667" y="4738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0DC7BE8-B819-4865-ACAD-6EE9C97212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Segnaposto contenuto 6" descr="Immagine che contiene cielo, calzature, aria aperta, vestiti&#10;&#10;Descrizione generata automaticamente">
            <a:extLst>
              <a:ext uri="{FF2B5EF4-FFF2-40B4-BE49-F238E27FC236}">
                <a16:creationId xmlns:a16="http://schemas.microsoft.com/office/drawing/2014/main" xmlns="" id="{CC5D69C0-2C67-97EA-A0DB-1652FCEA6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101" r="7036"/>
          <a:stretch/>
        </p:blipFill>
        <p:spPr>
          <a:xfrm>
            <a:off x="1" y="10"/>
            <a:ext cx="11561612" cy="6857990"/>
          </a:xfrm>
          <a:prstGeom prst="rect">
            <a:avLst/>
          </a:prstGeom>
          <a:ln w="12700">
            <a:noFill/>
          </a:ln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8819CDFD-2FDC-46EE-9A4C-57D5B40EA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8132657" y="3424306"/>
            <a:ext cx="685791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71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24">
            <a:extLst>
              <a:ext uri="{FF2B5EF4-FFF2-40B4-BE49-F238E27FC236}">
                <a16:creationId xmlns:a16="http://schemas.microsoft.com/office/drawing/2014/main" xmlns="" id="{059AD101-BC08-433A-AD99-409B66C2D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26">
            <a:extLst>
              <a:ext uri="{FF2B5EF4-FFF2-40B4-BE49-F238E27FC236}">
                <a16:creationId xmlns:a16="http://schemas.microsoft.com/office/drawing/2014/main" xmlns="" id="{3E788242-4E16-4277-AC99-8601B722B5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5573193-3B67-8A91-F855-D36508B5F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9" y="15740"/>
            <a:ext cx="3798436" cy="338804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went</a:t>
            </a:r>
            <a:r>
              <a:rPr lang="it-IT" dirty="0"/>
              <a:t> to a </a:t>
            </a:r>
            <a:r>
              <a:rPr lang="it-IT" dirty="0" err="1"/>
              <a:t>very</a:t>
            </a:r>
            <a:r>
              <a:rPr lang="it-IT" dirty="0"/>
              <a:t> large shopping center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shop in </a:t>
            </a:r>
            <a:r>
              <a:rPr lang="it-IT" dirty="0" err="1"/>
              <a:t>several</a:t>
            </a:r>
            <a:r>
              <a:rPr lang="it-IT" dirty="0"/>
              <a:t> shops of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famous</a:t>
            </a:r>
            <a:r>
              <a:rPr lang="it-IT" dirty="0"/>
              <a:t> brands.</a:t>
            </a:r>
          </a:p>
          <a:p>
            <a:r>
              <a:rPr lang="it-IT" err="1"/>
              <a:t>we</a:t>
            </a:r>
            <a:r>
              <a:rPr lang="it-IT"/>
              <a:t> </a:t>
            </a:r>
            <a:r>
              <a:rPr lang="it-IT" err="1"/>
              <a:t>took</a:t>
            </a:r>
            <a:r>
              <a:rPr lang="it-IT"/>
              <a:t> </a:t>
            </a:r>
            <a:r>
              <a:rPr lang="it-IT" err="1"/>
              <a:t>many</a:t>
            </a:r>
            <a:r>
              <a:rPr lang="it-IT"/>
              <a:t> </a:t>
            </a:r>
            <a:r>
              <a:rPr lang="it-IT" err="1"/>
              <a:t>photos</a:t>
            </a:r>
            <a:r>
              <a:rPr lang="it-IT"/>
              <a:t> </a:t>
            </a:r>
            <a:r>
              <a:rPr lang="it-IT" err="1"/>
              <a:t>together</a:t>
            </a:r>
            <a:r>
              <a:rPr lang="it-IT"/>
              <a:t> </a:t>
            </a:r>
            <a:r>
              <a:rPr lang="it-IT" err="1"/>
              <a:t>before</a:t>
            </a:r>
            <a:r>
              <a:rPr lang="it-IT"/>
              <a:t> </a:t>
            </a:r>
            <a:r>
              <a:rPr lang="it-IT" err="1"/>
              <a:t>returning</a:t>
            </a:r>
            <a:r>
              <a:rPr lang="it-IT"/>
              <a:t> to the hotel.</a:t>
            </a:r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grpSp>
        <p:nvGrpSpPr>
          <p:cNvPr id="44" name="Group 28">
            <a:extLst>
              <a:ext uri="{FF2B5EF4-FFF2-40B4-BE49-F238E27FC236}">
                <a16:creationId xmlns:a16="http://schemas.microsoft.com/office/drawing/2014/main" xmlns="" id="{87CB8D36-9DE0-44D4-B67A-16D4F21213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167689" y="-6437"/>
            <a:ext cx="6399627" cy="6864437"/>
            <a:chOff x="5167689" y="-6437"/>
            <a:chExt cx="6399627" cy="686443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43B47A15-9292-4357-AA25-E187AC1662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67689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30">
              <a:extLst>
                <a:ext uri="{FF2B5EF4-FFF2-40B4-BE49-F238E27FC236}">
                  <a16:creationId xmlns:a16="http://schemas.microsoft.com/office/drawing/2014/main" xmlns="" id="{1266E215-42AC-4D6A-A37F-B0C2E2FB99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0DC49225-8670-4B30-BEA8-3CDE3C6DD4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67689" y="581337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212D652B-23A7-429E-A3E1-62ABA17B8B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67689" y="6276734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magine 3" descr="Immagine che contiene vestiti, persona, calzature, edificio&#10;&#10;Descrizione generata automaticamente">
            <a:extLst>
              <a:ext uri="{FF2B5EF4-FFF2-40B4-BE49-F238E27FC236}">
                <a16:creationId xmlns:a16="http://schemas.microsoft.com/office/drawing/2014/main" xmlns="" id="{F060DD0D-8BC5-5EB5-76BE-11E7A2310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647" y="1789213"/>
            <a:ext cx="5830480" cy="3279645"/>
          </a:xfrm>
          <a:prstGeom prst="rect">
            <a:avLst/>
          </a:prstGeom>
        </p:spPr>
      </p:pic>
      <p:pic>
        <p:nvPicPr>
          <p:cNvPr id="6" name="Immagine 5" descr="Immagine che contiene Centro commerciale, interno, aeroporto&#10;&#10;Descrizione generata automaticamente">
            <a:extLst>
              <a:ext uri="{FF2B5EF4-FFF2-40B4-BE49-F238E27FC236}">
                <a16:creationId xmlns:a16="http://schemas.microsoft.com/office/drawing/2014/main" xmlns="" id="{79E1954E-46E7-6287-3D82-7062B283D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79" y="2461214"/>
            <a:ext cx="2743200" cy="3609474"/>
          </a:xfrm>
          <a:prstGeom prst="rect">
            <a:avLst/>
          </a:prstGeom>
          <a:ln w="28575">
            <a:solidFill>
              <a:srgbClr val="C25D5D"/>
            </a:solidFill>
          </a:ln>
        </p:spPr>
      </p:pic>
    </p:spTree>
    <p:extLst>
      <p:ext uri="{BB962C8B-B14F-4D97-AF65-F5344CB8AC3E}">
        <p14:creationId xmlns:p14="http://schemas.microsoft.com/office/powerpoint/2010/main" val="31530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059AD101-BC08-433A-AD99-409B66C2D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3E788242-4E16-4277-AC99-8601B722B5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21C9CEAA-DA59-7144-8B8C-46415676D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022" y="839749"/>
            <a:ext cx="5142348" cy="254469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8000" dirty="0"/>
              <a:t>Gozo</a:t>
            </a:r>
            <a:endParaRPr lang="it-IT" sz="800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BD50C2A0-2C74-4668-8152-7DBFCFA4B8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715855"/>
            <a:ext cx="12192572" cy="3157612"/>
            <a:chOff x="0" y="3715855"/>
            <a:chExt cx="12192572" cy="3157612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8B380C38-9F22-43D9-9B46-CC60F49AA9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 flipV="1">
              <a:off x="11558155" y="3722507"/>
              <a:ext cx="7446" cy="3141878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3B85C492-B8C4-4BBF-BFF4-3CD83020B1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 flipV="1">
              <a:off x="625091" y="3722556"/>
              <a:ext cx="9604" cy="314183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34322AD2-D9B7-43AB-8196-44503AF094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0" y="5428077"/>
              <a:ext cx="12166945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E7F281D2-E38F-4FC6-B685-E583B0925C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V="1">
              <a:off x="3367225" y="3722507"/>
              <a:ext cx="0" cy="31509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769170C1-113A-45C9-A2CE-05AE66C0A7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72" y="3722507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7F251E02-1C24-481D-A91C-B0FBC5540D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V="1">
              <a:off x="8832993" y="3722507"/>
              <a:ext cx="0" cy="31509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Graphic 33">
              <a:extLst>
                <a:ext uri="{FF2B5EF4-FFF2-40B4-BE49-F238E27FC236}">
                  <a16:creationId xmlns:a16="http://schemas.microsoft.com/office/drawing/2014/main" xmlns="" id="{C7385F49-E656-4603-8868-072629698D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37174" y="3715855"/>
              <a:ext cx="3722031" cy="604044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rgbClr val="D8897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4" name="Segnaposto contenuto 3" descr="Immagine che contiene vestiti, calzature, persona, muro&#10;&#10;Descrizione generata automaticamente">
            <a:extLst>
              <a:ext uri="{FF2B5EF4-FFF2-40B4-BE49-F238E27FC236}">
                <a16:creationId xmlns:a16="http://schemas.microsoft.com/office/drawing/2014/main" xmlns="" id="{0BE9292A-3976-8802-9359-1C467EE3B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68" r="20292" b="3"/>
          <a:stretch/>
        </p:blipFill>
        <p:spPr>
          <a:xfrm>
            <a:off x="1598738" y="3825266"/>
            <a:ext cx="3547726" cy="3032731"/>
          </a:xfrm>
          <a:custGeom>
            <a:avLst/>
            <a:gdLst/>
            <a:ahLst/>
            <a:cxnLst/>
            <a:rect l="l" t="t" r="r" b="b"/>
            <a:pathLst>
              <a:path w="4148838" h="3563363">
                <a:moveTo>
                  <a:pt x="2074419" y="0"/>
                </a:moveTo>
                <a:cubicBezTo>
                  <a:pt x="3220090" y="0"/>
                  <a:pt x="4148838" y="928749"/>
                  <a:pt x="4148838" y="2074419"/>
                </a:cubicBezTo>
                <a:lnTo>
                  <a:pt x="4148838" y="2812377"/>
                </a:lnTo>
                <a:lnTo>
                  <a:pt x="4148838" y="3563363"/>
                </a:lnTo>
                <a:lnTo>
                  <a:pt x="0" y="3563363"/>
                </a:lnTo>
                <a:lnTo>
                  <a:pt x="0" y="2074419"/>
                </a:lnTo>
                <a:cubicBezTo>
                  <a:pt x="0" y="928749"/>
                  <a:pt x="928749" y="0"/>
                  <a:pt x="2074419" y="0"/>
                </a:cubicBezTo>
                <a:close/>
              </a:path>
            </a:pathLst>
          </a:custGeom>
          <a:ln w="12700">
            <a:solidFill>
              <a:schemeClr val="accent4"/>
            </a:solidFill>
          </a:ln>
        </p:spPr>
      </p:pic>
      <p:pic>
        <p:nvPicPr>
          <p:cNvPr id="5" name="Immagine 4" descr="Immagine che contiene persona, calzature, vestiti, muro&#10;&#10;Descrizione generata automaticamente">
            <a:extLst>
              <a:ext uri="{FF2B5EF4-FFF2-40B4-BE49-F238E27FC236}">
                <a16:creationId xmlns:a16="http://schemas.microsoft.com/office/drawing/2014/main" xmlns="" id="{8B57B01B-D9AC-71AE-E16F-9BDF4B936D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78" r="22480" b="-2"/>
          <a:stretch/>
        </p:blipFill>
        <p:spPr>
          <a:xfrm>
            <a:off x="7060406" y="3827447"/>
            <a:ext cx="3545175" cy="3030550"/>
          </a:xfrm>
          <a:custGeom>
            <a:avLst/>
            <a:gdLst/>
            <a:ahLst/>
            <a:cxnLst/>
            <a:rect l="l" t="t" r="r" b="b"/>
            <a:pathLst>
              <a:path w="4148838" h="3563363">
                <a:moveTo>
                  <a:pt x="2074419" y="0"/>
                </a:moveTo>
                <a:cubicBezTo>
                  <a:pt x="3220090" y="0"/>
                  <a:pt x="4148838" y="928749"/>
                  <a:pt x="4148838" y="2074419"/>
                </a:cubicBezTo>
                <a:lnTo>
                  <a:pt x="4148838" y="2812377"/>
                </a:lnTo>
                <a:lnTo>
                  <a:pt x="4148838" y="3563363"/>
                </a:lnTo>
                <a:lnTo>
                  <a:pt x="0" y="3563363"/>
                </a:lnTo>
                <a:lnTo>
                  <a:pt x="0" y="2074419"/>
                </a:lnTo>
                <a:cubicBezTo>
                  <a:pt x="0" y="928749"/>
                  <a:pt x="928749" y="0"/>
                  <a:pt x="2074419" y="0"/>
                </a:cubicBezTo>
                <a:close/>
              </a:path>
            </a:pathLst>
          </a:cu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2401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chVTI">
  <a:themeElements>
    <a:clrScheme name="Custom 42">
      <a:dk1>
        <a:sysClr val="windowText" lastClr="000000"/>
      </a:dk1>
      <a:lt1>
        <a:sysClr val="window" lastClr="FFFFFF"/>
      </a:lt1>
      <a:dk2>
        <a:srgbClr val="642626"/>
      </a:dk2>
      <a:lt2>
        <a:srgbClr val="F3F0E9"/>
      </a:lt2>
      <a:accent1>
        <a:srgbClr val="556D6F"/>
      </a:accent1>
      <a:accent2>
        <a:srgbClr val="C05050"/>
      </a:accent2>
      <a:accent3>
        <a:srgbClr val="BF873A"/>
      </a:accent3>
      <a:accent4>
        <a:srgbClr val="D8897E"/>
      </a:accent4>
      <a:accent5>
        <a:srgbClr val="A4976B"/>
      </a:accent5>
      <a:accent6>
        <a:srgbClr val="D49D8C"/>
      </a:accent6>
      <a:hlink>
        <a:srgbClr val="D13D6E"/>
      </a:hlink>
      <a:folHlink>
        <a:srgbClr val="6C9D92"/>
      </a:folHlink>
    </a:clrScheme>
    <a:fontScheme name="Custom 16">
      <a:majorFont>
        <a:latin typeface="Footlight MT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rchVTI" id="{23FE938F-4DF0-4C94-8546-C2AC6D26660D}" vid="{62E62DA1-385F-4EE3-8841-58A87FAE206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245</Words>
  <Application>Microsoft Office PowerPoint</Application>
  <PresentationFormat>Personalizzato</PresentationFormat>
  <Paragraphs>33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4" baseType="lpstr">
      <vt:lpstr>ArchVTI</vt:lpstr>
      <vt:lpstr>THE MALTA EXPERIENCE 2023!! </vt:lpstr>
      <vt:lpstr>l2023, sept 19th_Let’s go to start!! </vt:lpstr>
      <vt:lpstr>September 20th_The first day in Malta</vt:lpstr>
      <vt:lpstr>Let’s talk of our first excursion to  La Valletta, the capital city of Malta.  </vt:lpstr>
      <vt:lpstr>Presentazione standard di PowerPoint</vt:lpstr>
      <vt:lpstr>Then we had a walk  in the historic center of the city… </vt:lpstr>
      <vt:lpstr>Presentazione standard di PowerPoint</vt:lpstr>
      <vt:lpstr>Presentazione standard di PowerPoint</vt:lpstr>
      <vt:lpstr>Presentazione standard di PowerPoint</vt:lpstr>
      <vt:lpstr>we saw many things(Gozo)</vt:lpstr>
      <vt:lpstr>Glass blowing in Malta</vt:lpstr>
      <vt:lpstr>One of the many trips we took in Malta was to go to a colored glass refinery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There are many species of reptiles</vt:lpstr>
      <vt:lpstr>Presentazione standard di PowerPoint</vt:lpstr>
      <vt:lpstr>Rabat, the city of silence</vt:lpstr>
      <vt:lpstr>Presentazione standard di PowerPoint</vt:lpstr>
      <vt:lpstr>Presentazione standard di PowerPoint</vt:lpstr>
      <vt:lpstr>with much sadness, but satisfaction we return home</vt:lpstr>
      <vt:lpstr>Thanks for everything. Malta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MSI</dc:creator>
  <cp:lastModifiedBy>MSI</cp:lastModifiedBy>
  <cp:revision>392</cp:revision>
  <dcterms:created xsi:type="dcterms:W3CDTF">2023-10-18T13:02:41Z</dcterms:created>
  <dcterms:modified xsi:type="dcterms:W3CDTF">2023-10-18T20:22:54Z</dcterms:modified>
</cp:coreProperties>
</file>